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diagrams/data1.xml" ContentType="application/vnd.openxmlformats-officedocument.drawingml.diagramData+xml"/>
  <Override PartName="/ppt/drawings/drawing1.xml" ContentType="application/vnd.openxmlformats-officedocument.drawingml.chartshapes+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diagrams/layout1.xml" ContentType="application/vnd.openxmlformats-officedocument.drawingml.diagramLayout+xml"/>
  <Override PartName="/ppt/theme/theme1.xml" ContentType="application/vnd.openxmlformats-officedocument.theme+xml"/>
  <Override PartName="/ppt/diagrams/quickStyle1.xml" ContentType="application/vnd.openxmlformats-officedocument.drawingml.diagramStyle+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230" r:id="rId2"/>
    <p:sldId id="268" r:id="rId3"/>
    <p:sldId id="4171" r:id="rId4"/>
    <p:sldId id="4168" r:id="rId5"/>
    <p:sldId id="760" r:id="rId6"/>
    <p:sldId id="2229" r:id="rId7"/>
    <p:sldId id="4172" r:id="rId8"/>
    <p:sldId id="2227" r:id="rId9"/>
    <p:sldId id="262" r:id="rId10"/>
    <p:sldId id="2231" r:id="rId11"/>
    <p:sldId id="275" r:id="rId12"/>
    <p:sldId id="4170" r:id="rId13"/>
    <p:sldId id="4167" r:id="rId14"/>
    <p:sldId id="2245" r:id="rId15"/>
    <p:sldId id="4173" r:id="rId16"/>
    <p:sldId id="257" r:id="rId17"/>
    <p:sldId id="4169" r:id="rId18"/>
    <p:sldId id="41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C1601E-536C-44B4-A813-7029BD597079}" v="1" dt="2025-01-21T19:21:21.3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1" autoAdjust="0"/>
    <p:restoredTop sz="94660"/>
  </p:normalViewPr>
  <p:slideViewPr>
    <p:cSldViewPr snapToGrid="0">
      <p:cViewPr varScale="1">
        <p:scale>
          <a:sx n="75" d="100"/>
          <a:sy n="75" d="100"/>
        </p:scale>
        <p:origin x="792" y="283"/>
      </p:cViewPr>
      <p:guideLst/>
    </p:cSldViewPr>
  </p:slideViewPr>
  <p:notesTextViewPr>
    <p:cViewPr>
      <p:scale>
        <a:sx n="1" d="1"/>
        <a:sy n="1" d="1"/>
      </p:scale>
      <p:origin x="0" y="0"/>
    </p:cViewPr>
  </p:notesTextViewPr>
  <p:sorterViewPr>
    <p:cViewPr>
      <p:scale>
        <a:sx n="100" d="100"/>
        <a:sy n="100" d="100"/>
      </p:scale>
      <p:origin x="0" y="-15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rgbClr val="C00000"/>
            </a:solidFill>
          </c:spPr>
          <c:dPt>
            <c:idx val="0"/>
            <c:bubble3D val="0"/>
            <c:spPr>
              <a:solidFill>
                <a:srgbClr val="C00000"/>
              </a:solidFill>
              <a:ln w="19050">
                <a:solidFill>
                  <a:schemeClr val="lt1"/>
                </a:solidFill>
              </a:ln>
              <a:effectLst/>
            </c:spPr>
            <c:extLst>
              <c:ext xmlns:c16="http://schemas.microsoft.com/office/drawing/2014/chart" uri="{C3380CC4-5D6E-409C-BE32-E72D297353CC}">
                <c16:uniqueId val="{00000001-A44A-4E4E-B044-4DF864501E74}"/>
              </c:ext>
            </c:extLst>
          </c:dPt>
          <c:dPt>
            <c:idx val="1"/>
            <c:bubble3D val="0"/>
            <c:spPr>
              <a:solidFill>
                <a:schemeClr val="tx2">
                  <a:lumMod val="60000"/>
                  <a:lumOff val="40000"/>
                </a:schemeClr>
              </a:solidFill>
              <a:ln w="19050">
                <a:solidFill>
                  <a:schemeClr val="lt1"/>
                </a:solidFill>
              </a:ln>
              <a:effectLst/>
            </c:spPr>
            <c:extLst>
              <c:ext xmlns:c16="http://schemas.microsoft.com/office/drawing/2014/chart" uri="{C3380CC4-5D6E-409C-BE32-E72D297353CC}">
                <c16:uniqueId val="{00000003-A44A-4E4E-B044-4DF864501E74}"/>
              </c:ext>
            </c:extLst>
          </c:dPt>
          <c:dPt>
            <c:idx val="2"/>
            <c:bubble3D val="0"/>
            <c:spPr>
              <a:solidFill>
                <a:schemeClr val="accent5">
                  <a:lumMod val="75000"/>
                </a:schemeClr>
              </a:solidFill>
              <a:ln w="19050">
                <a:solidFill>
                  <a:schemeClr val="lt1"/>
                </a:solidFill>
              </a:ln>
              <a:effectLst/>
            </c:spPr>
            <c:extLst>
              <c:ext xmlns:c16="http://schemas.microsoft.com/office/drawing/2014/chart" uri="{C3380CC4-5D6E-409C-BE32-E72D297353CC}">
                <c16:uniqueId val="{00000005-A44A-4E4E-B044-4DF864501E74}"/>
              </c:ext>
            </c:extLst>
          </c:dPt>
          <c:dLbls>
            <c:dLbl>
              <c:idx val="0"/>
              <c:delete val="1"/>
              <c:extLst>
                <c:ext xmlns:c15="http://schemas.microsoft.com/office/drawing/2012/chart" uri="{CE6537A1-D6FC-4f65-9D91-7224C49458BB}">
                  <c15:layout>
                    <c:manualLayout>
                      <c:w val="0.55194768600484856"/>
                      <c:h val="0.11246789419531386"/>
                    </c:manualLayout>
                  </c15:layout>
                </c:ext>
                <c:ext xmlns:c16="http://schemas.microsoft.com/office/drawing/2014/chart" uri="{C3380CC4-5D6E-409C-BE32-E72D297353CC}">
                  <c16:uniqueId val="{00000001-A44A-4E4E-B044-4DF864501E74}"/>
                </c:ext>
              </c:extLst>
            </c:dLbl>
            <c:dLbl>
              <c:idx val="1"/>
              <c:layout>
                <c:manualLayout>
                  <c:x val="-0.14726265194562038"/>
                  <c:y val="0.22013848457349289"/>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44A-4E4E-B044-4DF864501E74}"/>
                </c:ext>
              </c:extLst>
            </c:dLbl>
            <c:dLbl>
              <c:idx val="2"/>
              <c:delete val="1"/>
              <c:extLst>
                <c:ext xmlns:c15="http://schemas.microsoft.com/office/drawing/2012/chart" uri="{CE6537A1-D6FC-4f65-9D91-7224C49458BB}"/>
                <c:ext xmlns:c16="http://schemas.microsoft.com/office/drawing/2014/chart" uri="{C3380CC4-5D6E-409C-BE32-E72D297353CC}">
                  <c16:uniqueId val="{00000005-A44A-4E4E-B044-4DF864501E7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Endangered species</c:v>
                </c:pt>
                <c:pt idx="1">
                  <c:v>At risk species</c:v>
                </c:pt>
                <c:pt idx="2">
                  <c:v>All species</c:v>
                </c:pt>
              </c:strCache>
            </c:strRef>
          </c:cat>
          <c:val>
            <c:numRef>
              <c:f>Sheet1!$B$2:$B$4</c:f>
              <c:numCache>
                <c:formatCode>#,##0</c:formatCode>
                <c:ptCount val="3"/>
                <c:pt idx="0">
                  <c:v>1700</c:v>
                </c:pt>
                <c:pt idx="1">
                  <c:v>58000</c:v>
                </c:pt>
                <c:pt idx="2">
                  <c:v>138000</c:v>
                </c:pt>
              </c:numCache>
            </c:numRef>
          </c:val>
          <c:extLst>
            <c:ext xmlns:c16="http://schemas.microsoft.com/office/drawing/2014/chart" uri="{C3380CC4-5D6E-409C-BE32-E72D297353CC}">
              <c16:uniqueId val="{00000006-A44A-4E4E-B044-4DF864501E7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1" i="0" u="none" strike="noStrike" kern="1200" spc="0" baseline="0">
                <a:solidFill>
                  <a:schemeClr val="bg1"/>
                </a:solidFill>
                <a:latin typeface="+mn-lt"/>
                <a:ea typeface="+mn-ea"/>
                <a:cs typeface="+mn-cs"/>
              </a:defRPr>
            </a:pPr>
            <a:r>
              <a:rPr lang="en-US" sz="3200" dirty="0"/>
              <a:t>US Nature</a:t>
            </a:r>
            <a:r>
              <a:rPr lang="en-US" sz="3200" baseline="0" dirty="0"/>
              <a:t> Credits ( per year)</a:t>
            </a:r>
            <a:endParaRPr lang="en-US" sz="3200" dirty="0"/>
          </a:p>
        </c:rich>
      </c:tx>
      <c:overlay val="0"/>
      <c:spPr>
        <a:noFill/>
        <a:ln>
          <a:noFill/>
        </a:ln>
        <a:effectLst/>
      </c:spPr>
      <c:txPr>
        <a:bodyPr rot="0" spcFirstLastPara="1" vertOverflow="ellipsis" vert="horz" wrap="square" anchor="ctr" anchorCtr="1"/>
        <a:lstStyle/>
        <a:p>
          <a:pPr>
            <a:defRPr sz="3200" b="1" i="0" u="none" strike="noStrike" kern="1200" spc="0" baseline="0">
              <a:solidFill>
                <a:schemeClr val="bg1"/>
              </a:solidFill>
              <a:latin typeface="+mn-lt"/>
              <a:ea typeface="+mn-ea"/>
              <a:cs typeface="+mn-cs"/>
            </a:defRPr>
          </a:pPr>
          <a:endParaRPr lang="en-US"/>
        </a:p>
      </c:txPr>
    </c:title>
    <c:autoTitleDeleted val="0"/>
    <c:plotArea>
      <c:layout/>
      <c:pieChart>
        <c:varyColors val="1"/>
        <c:ser>
          <c:idx val="0"/>
          <c:order val="0"/>
          <c:tx>
            <c:strRef>
              <c:f>Sheet1!$C$15</c:f>
              <c:strCache>
                <c:ptCount val="1"/>
              </c:strCache>
            </c:strRef>
          </c:tx>
          <c:dPt>
            <c:idx val="0"/>
            <c:bubble3D val="0"/>
            <c:explosion val="7"/>
            <c:spPr>
              <a:solidFill>
                <a:schemeClr val="accent1"/>
              </a:solidFill>
              <a:ln w="19050">
                <a:solidFill>
                  <a:schemeClr val="lt1"/>
                </a:solidFill>
              </a:ln>
              <a:effectLst/>
            </c:spPr>
            <c:extLst>
              <c:ext xmlns:c16="http://schemas.microsoft.com/office/drawing/2014/chart" uri="{C3380CC4-5D6E-409C-BE32-E72D297353CC}">
                <c16:uniqueId val="{00000001-5871-4924-BA6B-6516879BA8D1}"/>
              </c:ext>
            </c:extLst>
          </c:dPt>
          <c:dPt>
            <c:idx val="1"/>
            <c:bubble3D val="0"/>
            <c:spPr>
              <a:solidFill>
                <a:srgbClr val="00B0F0"/>
              </a:solidFill>
              <a:ln w="19050">
                <a:solidFill>
                  <a:schemeClr val="lt1"/>
                </a:solidFill>
              </a:ln>
              <a:effectLst/>
            </c:spPr>
            <c:extLst>
              <c:ext xmlns:c16="http://schemas.microsoft.com/office/drawing/2014/chart" uri="{C3380CC4-5D6E-409C-BE32-E72D297353CC}">
                <c16:uniqueId val="{00000003-5871-4924-BA6B-6516879BA8D1}"/>
              </c:ext>
            </c:extLst>
          </c:dPt>
          <c:dPt>
            <c:idx val="2"/>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05-5871-4924-BA6B-6516879BA8D1}"/>
              </c:ext>
            </c:extLst>
          </c:dPt>
          <c:dPt>
            <c:idx val="3"/>
            <c:bubble3D val="0"/>
            <c:spPr>
              <a:solidFill>
                <a:srgbClr val="008000"/>
              </a:solidFill>
              <a:ln w="19050">
                <a:solidFill>
                  <a:schemeClr val="lt1"/>
                </a:solidFill>
              </a:ln>
              <a:effectLst/>
            </c:spPr>
            <c:extLst>
              <c:ext xmlns:c16="http://schemas.microsoft.com/office/drawing/2014/chart" uri="{C3380CC4-5D6E-409C-BE32-E72D297353CC}">
                <c16:uniqueId val="{00000007-5871-4924-BA6B-6516879BA8D1}"/>
              </c:ext>
            </c:extLst>
          </c:dPt>
          <c:dLbls>
            <c:dLbl>
              <c:idx val="0"/>
              <c:delete val="1"/>
              <c:extLst>
                <c:ext xmlns:c15="http://schemas.microsoft.com/office/drawing/2012/chart" uri="{CE6537A1-D6FC-4f65-9D91-7224C49458BB}">
                  <c15:layout>
                    <c:manualLayout>
                      <c:w val="0.23615671615704242"/>
                      <c:h val="0.12347753223949552"/>
                    </c:manualLayout>
                  </c15:layout>
                </c:ext>
                <c:ext xmlns:c16="http://schemas.microsoft.com/office/drawing/2014/chart" uri="{C3380CC4-5D6E-409C-BE32-E72D297353CC}">
                  <c16:uniqueId val="{00000001-5871-4924-BA6B-6516879BA8D1}"/>
                </c:ext>
              </c:extLst>
            </c:dLbl>
            <c:dLbl>
              <c:idx val="1"/>
              <c:layout>
                <c:manualLayout>
                  <c:x val="-9.6511562147079941E-4"/>
                  <c:y val="-6.1778783806460992E-3"/>
                </c:manualLayout>
              </c:layout>
              <c:showLegendKey val="0"/>
              <c:showVal val="1"/>
              <c:showCatName val="1"/>
              <c:showSerName val="0"/>
              <c:showPercent val="0"/>
              <c:showBubbleSize val="0"/>
              <c:extLst>
                <c:ext xmlns:c15="http://schemas.microsoft.com/office/drawing/2012/chart" uri="{CE6537A1-D6FC-4f65-9D91-7224C49458BB}">
                  <c15:layout>
                    <c:manualLayout>
                      <c:w val="0.21016970216199909"/>
                      <c:h val="0.12347753223949552"/>
                    </c:manualLayout>
                  </c15:layout>
                </c:ext>
                <c:ext xmlns:c16="http://schemas.microsoft.com/office/drawing/2014/chart" uri="{C3380CC4-5D6E-409C-BE32-E72D297353CC}">
                  <c16:uniqueId val="{00000003-5871-4924-BA6B-6516879BA8D1}"/>
                </c:ext>
              </c:extLst>
            </c:dLbl>
            <c:dLbl>
              <c:idx val="2"/>
              <c:layout>
                <c:manualLayout>
                  <c:x val="-3.4885698449570776E-2"/>
                  <c:y val="8.6329121557314717E-2"/>
                </c:manualLayout>
              </c:layout>
              <c:showLegendKey val="0"/>
              <c:showVal val="1"/>
              <c:showCatName val="1"/>
              <c:showSerName val="0"/>
              <c:showPercent val="0"/>
              <c:showBubbleSize val="0"/>
              <c:extLst>
                <c:ext xmlns:c15="http://schemas.microsoft.com/office/drawing/2012/chart" uri="{CE6537A1-D6FC-4f65-9D91-7224C49458BB}">
                  <c15:layout>
                    <c:manualLayout>
                      <c:w val="0.22631963861798651"/>
                      <c:h val="0.12347753223949552"/>
                    </c:manualLayout>
                  </c15:layout>
                </c:ext>
                <c:ext xmlns:c16="http://schemas.microsoft.com/office/drawing/2014/chart" uri="{C3380CC4-5D6E-409C-BE32-E72D297353CC}">
                  <c16:uniqueId val="{00000005-5871-4924-BA6B-6516879BA8D1}"/>
                </c:ext>
              </c:extLst>
            </c:dLbl>
            <c:dLbl>
              <c:idx val="3"/>
              <c:layout>
                <c:manualLayout>
                  <c:x val="-0.15244755372558186"/>
                  <c:y val="9.4532352681634915E-2"/>
                </c:manualLayout>
              </c:layout>
              <c:showLegendKey val="0"/>
              <c:showVal val="1"/>
              <c:showCatName val="1"/>
              <c:showSerName val="0"/>
              <c:showPercent val="0"/>
              <c:showBubbleSize val="0"/>
              <c:extLst>
                <c:ext xmlns:c15="http://schemas.microsoft.com/office/drawing/2012/chart" uri="{CE6537A1-D6FC-4f65-9D91-7224C49458BB}">
                  <c15:layout>
                    <c:manualLayout>
                      <c:w val="0.31297139559952764"/>
                      <c:h val="0.12347753223949552"/>
                    </c:manualLayout>
                  </c15:layout>
                </c:ext>
                <c:ext xmlns:c16="http://schemas.microsoft.com/office/drawing/2014/chart" uri="{C3380CC4-5D6E-409C-BE32-E72D297353CC}">
                  <c16:uniqueId val="{00000007-5871-4924-BA6B-6516879BA8D1}"/>
                </c:ext>
              </c:extLst>
            </c:dLbl>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Sheet1!$A$16:$A$19</c:f>
              <c:numCache>
                <c:formatCode>General</c:formatCode>
                <c:ptCount val="4"/>
              </c:numCache>
            </c:numRef>
          </c:cat>
          <c:val>
            <c:numRef>
              <c:f>Sheet1!$C$16:$C$19</c:f>
              <c:numCache>
                <c:formatCode>General</c:formatCode>
                <c:ptCount val="4"/>
              </c:numCache>
            </c:numRef>
          </c:val>
          <c:extLst>
            <c:ext xmlns:c16="http://schemas.microsoft.com/office/drawing/2014/chart" uri="{C3380CC4-5D6E-409C-BE32-E72D297353CC}">
              <c16:uniqueId val="{00000008-5871-4924-BA6B-6516879BA8D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1">
          <a:solidFill>
            <a:schemeClr val="bg1"/>
          </a:solidFill>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strCache>
            </c:strRef>
          </c:tx>
          <c:spPr>
            <a:solidFill>
              <a:schemeClr val="tx2">
                <a:lumMod val="50000"/>
                <a:lumOff val="50000"/>
              </a:schemeClr>
            </a:solidFill>
          </c:spPr>
          <c:dPt>
            <c:idx val="0"/>
            <c:bubble3D val="0"/>
            <c:spPr>
              <a:solidFill>
                <a:srgbClr val="92D050"/>
              </a:solidFill>
              <a:ln w="19050">
                <a:solidFill>
                  <a:schemeClr val="lt1"/>
                </a:solidFill>
              </a:ln>
              <a:effectLst/>
            </c:spPr>
            <c:extLst>
              <c:ext xmlns:c16="http://schemas.microsoft.com/office/drawing/2014/chart" uri="{C3380CC4-5D6E-409C-BE32-E72D297353CC}">
                <c16:uniqueId val="{00000001-3FA6-4694-92BF-929425594E7D}"/>
              </c:ext>
            </c:extLst>
          </c:dPt>
          <c:dPt>
            <c:idx val="1"/>
            <c:bubble3D val="0"/>
            <c:spPr>
              <a:solidFill>
                <a:srgbClr val="00B0F0"/>
              </a:solidFill>
              <a:ln w="19050">
                <a:solidFill>
                  <a:schemeClr val="lt1"/>
                </a:solidFill>
              </a:ln>
              <a:effectLst/>
            </c:spPr>
            <c:extLst>
              <c:ext xmlns:c16="http://schemas.microsoft.com/office/drawing/2014/chart" uri="{C3380CC4-5D6E-409C-BE32-E72D297353CC}">
                <c16:uniqueId val="{00000003-3FA6-4694-92BF-929425594E7D}"/>
              </c:ext>
            </c:extLst>
          </c:dPt>
          <c:dPt>
            <c:idx val="2"/>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5-3FA6-4694-92BF-929425594E7D}"/>
              </c:ext>
            </c:extLst>
          </c:dPt>
          <c:dPt>
            <c:idx val="3"/>
            <c:bubble3D val="0"/>
            <c:spPr>
              <a:solidFill>
                <a:schemeClr val="accent1">
                  <a:lumMod val="75000"/>
                </a:schemeClr>
              </a:solidFill>
              <a:ln w="19050">
                <a:solidFill>
                  <a:schemeClr val="lt1"/>
                </a:solidFill>
              </a:ln>
              <a:effectLst/>
            </c:spPr>
            <c:extLst>
              <c:ext xmlns:c16="http://schemas.microsoft.com/office/drawing/2014/chart" uri="{C3380CC4-5D6E-409C-BE32-E72D297353CC}">
                <c16:uniqueId val="{00000007-3FA6-4694-92BF-929425594E7D}"/>
              </c:ext>
            </c:extLst>
          </c:dPt>
          <c:dLbls>
            <c:dLbl>
              <c:idx val="0"/>
              <c:layout>
                <c:manualLayout>
                  <c:x val="-2.2747945490076731E-2"/>
                  <c:y val="-4.7491050324945166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FA6-4694-92BF-929425594E7D}"/>
                </c:ext>
              </c:extLst>
            </c:dLbl>
            <c:dLbl>
              <c:idx val="1"/>
              <c:layout>
                <c:manualLayout>
                  <c:x val="-1.1073103599944635E-2"/>
                  <c:y val="1.554028468683232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FA6-4694-92BF-929425594E7D}"/>
                </c:ext>
              </c:extLst>
            </c:dLbl>
            <c:dLbl>
              <c:idx val="2"/>
              <c:layout>
                <c:manualLayout>
                  <c:x val="-5.4527560635441473E-2"/>
                  <c:y val="5.030597145023248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FA6-4694-92BF-929425594E7D}"/>
                </c:ext>
              </c:extLst>
            </c:dLbl>
            <c:dLbl>
              <c:idx val="3"/>
              <c:layout>
                <c:manualLayout>
                  <c:x val="-2.1176881864432746E-2"/>
                  <c:y val="-0.44089119708745339"/>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18602361558228489"/>
                      <c:h val="0.11801165180797626"/>
                    </c:manualLayout>
                  </c15:layout>
                </c:ext>
                <c:ext xmlns:c16="http://schemas.microsoft.com/office/drawing/2014/chart" uri="{C3380CC4-5D6E-409C-BE32-E72D297353CC}">
                  <c16:uniqueId val="{00000007-3FA6-4694-92BF-929425594E7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Endangered species habitat</c:v>
                </c:pt>
                <c:pt idx="1">
                  <c:v>Water quality credits</c:v>
                </c:pt>
                <c:pt idx="2">
                  <c:v>Stream ecosystem credits</c:v>
                </c:pt>
                <c:pt idx="3">
                  <c:v>Wetland ecosystem credits</c:v>
                </c:pt>
              </c:strCache>
            </c:strRef>
          </c:cat>
          <c:val>
            <c:numRef>
              <c:f>Sheet1!$B$2:$B$5</c:f>
              <c:numCache>
                <c:formatCode>_("$"* #,##0.00_);_("$"* \(#,##0.00\);_("$"* "-"??_);_(@_)</c:formatCode>
                <c:ptCount val="4"/>
                <c:pt idx="0" formatCode="&quot;$&quot;#,##0_);[Red]\(&quot;$&quot;#,##0\)">
                  <c:v>257000000</c:v>
                </c:pt>
                <c:pt idx="1">
                  <c:v>322000000</c:v>
                </c:pt>
                <c:pt idx="2" formatCode="&quot;$&quot;#,##0_);[Red]\(&quot;$&quot;#,##0\)">
                  <c:v>437000000</c:v>
                </c:pt>
                <c:pt idx="3" formatCode="&quot;$&quot;#,##0_);[Red]\(&quot;$&quot;#,##0\)">
                  <c:v>1866000000</c:v>
                </c:pt>
              </c:numCache>
            </c:numRef>
          </c:val>
          <c:extLst>
            <c:ext xmlns:c16="http://schemas.microsoft.com/office/drawing/2014/chart" uri="{C3380CC4-5D6E-409C-BE32-E72D297353CC}">
              <c16:uniqueId val="{00000008-3FA6-4694-92BF-929425594E7D}"/>
            </c:ext>
          </c:extLst>
        </c:ser>
        <c:dLbls>
          <c:showLegendKey val="0"/>
          <c:showVal val="0"/>
          <c:showCatName val="0"/>
          <c:showSerName val="0"/>
          <c:showPercent val="0"/>
          <c:showBubbleSize val="0"/>
          <c:showLeaderLines val="1"/>
        </c:dLbls>
        <c:firstSliceAng val="231"/>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202DF8-A8B2-4B7C-814A-E8A879893B56}"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48E868D8-C2DC-4104-99AE-CB233C808E60}">
      <dgm:prSet phldrT="[Text]"/>
      <dgm:spPr/>
      <dgm:t>
        <a:bodyPr/>
        <a:lstStyle/>
        <a:p>
          <a:r>
            <a:rPr lang="en-US" dirty="0">
              <a:solidFill>
                <a:schemeClr val="bg1"/>
              </a:solidFill>
            </a:rPr>
            <a:t>Requiring proof of ecological success BEFORE sale is allowed creates a requirement for private investment</a:t>
          </a:r>
          <a:endParaRPr lang="en-US" dirty="0"/>
        </a:p>
      </dgm:t>
    </dgm:pt>
    <dgm:pt modelId="{8271F17A-8FEF-4FFB-AD02-2B5CBF5D3E8C}" type="parTrans" cxnId="{B24E7E95-CCF4-421D-996E-2E3AC0473959}">
      <dgm:prSet/>
      <dgm:spPr/>
      <dgm:t>
        <a:bodyPr/>
        <a:lstStyle/>
        <a:p>
          <a:endParaRPr lang="en-US"/>
        </a:p>
      </dgm:t>
    </dgm:pt>
    <dgm:pt modelId="{84A07E68-A326-4FAA-8070-2666BBC8A1A9}" type="sibTrans" cxnId="{B24E7E95-CCF4-421D-996E-2E3AC0473959}">
      <dgm:prSet/>
      <dgm:spPr/>
      <dgm:t>
        <a:bodyPr/>
        <a:lstStyle/>
        <a:p>
          <a:endParaRPr lang="en-US"/>
        </a:p>
      </dgm:t>
    </dgm:pt>
    <dgm:pt modelId="{4F93CDF1-C950-42F9-A7D4-DFAD4FFBFB44}">
      <dgm:prSet phldrT="[Text]"/>
      <dgm:spPr/>
      <dgm:t>
        <a:bodyPr/>
        <a:lstStyle/>
        <a:p>
          <a:r>
            <a:rPr lang="en-US" dirty="0">
              <a:solidFill>
                <a:schemeClr val="bg1"/>
              </a:solidFill>
            </a:rPr>
            <a:t>Requirements for proof of ecological success need to be meaningful but also fast enough not to make economic return impossible (2-5 years?)</a:t>
          </a:r>
        </a:p>
      </dgm:t>
    </dgm:pt>
    <dgm:pt modelId="{FE70FB94-E533-4C7B-98B4-493719A82DD5}" type="parTrans" cxnId="{B7E9D04D-2EF1-4634-8683-DFC895A94283}">
      <dgm:prSet/>
      <dgm:spPr/>
      <dgm:t>
        <a:bodyPr/>
        <a:lstStyle/>
        <a:p>
          <a:endParaRPr lang="en-US"/>
        </a:p>
      </dgm:t>
    </dgm:pt>
    <dgm:pt modelId="{B02EA4E1-D9BA-4D3B-B6BB-EC84F4D0C792}" type="sibTrans" cxnId="{B7E9D04D-2EF1-4634-8683-DFC895A94283}">
      <dgm:prSet/>
      <dgm:spPr/>
      <dgm:t>
        <a:bodyPr/>
        <a:lstStyle/>
        <a:p>
          <a:endParaRPr lang="en-US"/>
        </a:p>
      </dgm:t>
    </dgm:pt>
    <dgm:pt modelId="{7D0B79D2-391D-4CC9-943E-FD2A6648B782}">
      <dgm:prSet phldrT="[Text]"/>
      <dgm:spPr/>
      <dgm:t>
        <a:bodyPr/>
        <a:lstStyle/>
        <a:p>
          <a:r>
            <a:rPr lang="en-US" dirty="0">
              <a:solidFill>
                <a:schemeClr val="bg1"/>
              </a:solidFill>
            </a:rPr>
            <a:t>Bringing in requirements for specialized companies and for private investment brings two powerful new advocates to lobby for markets and rules </a:t>
          </a:r>
          <a:endParaRPr lang="en-US" dirty="0"/>
        </a:p>
      </dgm:t>
    </dgm:pt>
    <dgm:pt modelId="{B3C9BC69-2A7C-40C9-B835-83F24F34655F}" type="parTrans" cxnId="{D2568EA0-93E5-4694-B0A2-B5B611B3DEAA}">
      <dgm:prSet/>
      <dgm:spPr/>
      <dgm:t>
        <a:bodyPr/>
        <a:lstStyle/>
        <a:p>
          <a:endParaRPr lang="en-US"/>
        </a:p>
      </dgm:t>
    </dgm:pt>
    <dgm:pt modelId="{F25048F3-A38F-4D99-B167-AF1D1CFAE550}" type="sibTrans" cxnId="{D2568EA0-93E5-4694-B0A2-B5B611B3DEAA}">
      <dgm:prSet/>
      <dgm:spPr/>
      <dgm:t>
        <a:bodyPr/>
        <a:lstStyle/>
        <a:p>
          <a:endParaRPr lang="en-US"/>
        </a:p>
      </dgm:t>
    </dgm:pt>
    <dgm:pt modelId="{0CD51A75-684C-4FE0-A33F-9DE43BBD9588}">
      <dgm:prSet phldrT="[Text]"/>
      <dgm:spPr/>
      <dgm:t>
        <a:bodyPr/>
        <a:lstStyle/>
        <a:p>
          <a:r>
            <a:rPr lang="en-US" dirty="0">
              <a:solidFill>
                <a:schemeClr val="bg1"/>
              </a:solidFill>
            </a:rPr>
            <a:t>Programs, including government review or permission, need to be transactional and efficient so it is easier to comply than fight</a:t>
          </a:r>
        </a:p>
      </dgm:t>
    </dgm:pt>
    <dgm:pt modelId="{BC29EDDE-5A75-4D0B-8B93-FD84959C9C3A}" type="parTrans" cxnId="{CFAB2AD3-14D2-4753-A03F-B35AA1C059CD}">
      <dgm:prSet/>
      <dgm:spPr/>
      <dgm:t>
        <a:bodyPr/>
        <a:lstStyle/>
        <a:p>
          <a:endParaRPr lang="en-US"/>
        </a:p>
      </dgm:t>
    </dgm:pt>
    <dgm:pt modelId="{EFE054D7-DC39-4A04-ABAA-5C49E86AA72B}" type="sibTrans" cxnId="{CFAB2AD3-14D2-4753-A03F-B35AA1C059CD}">
      <dgm:prSet/>
      <dgm:spPr/>
      <dgm:t>
        <a:bodyPr/>
        <a:lstStyle/>
        <a:p>
          <a:endParaRPr lang="en-US"/>
        </a:p>
      </dgm:t>
    </dgm:pt>
    <dgm:pt modelId="{B208EF8F-DB85-4CA0-AE38-332DF508E3D9}">
      <dgm:prSet phldrT="[Text]"/>
      <dgm:spPr/>
      <dgm:t>
        <a:bodyPr/>
        <a:lstStyle/>
        <a:p>
          <a:r>
            <a:rPr lang="en-US" dirty="0">
              <a:solidFill>
                <a:schemeClr val="bg1"/>
              </a:solidFill>
            </a:rPr>
            <a:t>Nature restoration is a specialized field and nature-focused businesses are going to do it better</a:t>
          </a:r>
          <a:endParaRPr lang="en-US" dirty="0"/>
        </a:p>
      </dgm:t>
    </dgm:pt>
    <dgm:pt modelId="{CA378B6E-4AC6-4CE3-8119-30BDEB754D2A}" type="parTrans" cxnId="{A211356C-9B7E-4957-B88C-F9FC217E9F4F}">
      <dgm:prSet/>
      <dgm:spPr/>
      <dgm:t>
        <a:bodyPr/>
        <a:lstStyle/>
        <a:p>
          <a:endParaRPr lang="en-US"/>
        </a:p>
      </dgm:t>
    </dgm:pt>
    <dgm:pt modelId="{538B7A69-6C1F-4AC1-9630-8BF000FE00F4}" type="sibTrans" cxnId="{A211356C-9B7E-4957-B88C-F9FC217E9F4F}">
      <dgm:prSet/>
      <dgm:spPr/>
      <dgm:t>
        <a:bodyPr/>
        <a:lstStyle/>
        <a:p>
          <a:endParaRPr lang="en-US"/>
        </a:p>
      </dgm:t>
    </dgm:pt>
    <dgm:pt modelId="{32E44EE3-390A-4210-90FC-7B3F658B3164}" type="pres">
      <dgm:prSet presAssocID="{77202DF8-A8B2-4B7C-814A-E8A879893B56}" presName="cycle" presStyleCnt="0">
        <dgm:presLayoutVars>
          <dgm:dir/>
          <dgm:resizeHandles val="exact"/>
        </dgm:presLayoutVars>
      </dgm:prSet>
      <dgm:spPr/>
    </dgm:pt>
    <dgm:pt modelId="{CE7E0C7D-9FF5-4246-B53F-D1F9FEE412D0}" type="pres">
      <dgm:prSet presAssocID="{48E868D8-C2DC-4104-99AE-CB233C808E60}" presName="dummy" presStyleCnt="0"/>
      <dgm:spPr/>
    </dgm:pt>
    <dgm:pt modelId="{AACAFCBF-8EB4-4C21-9642-F62A2ACBC320}" type="pres">
      <dgm:prSet presAssocID="{48E868D8-C2DC-4104-99AE-CB233C808E60}" presName="node" presStyleLbl="revTx" presStyleIdx="0" presStyleCnt="5">
        <dgm:presLayoutVars>
          <dgm:bulletEnabled val="1"/>
        </dgm:presLayoutVars>
      </dgm:prSet>
      <dgm:spPr/>
    </dgm:pt>
    <dgm:pt modelId="{FC4AE73A-67EE-46C7-BA6A-CF96A34DAEEF}" type="pres">
      <dgm:prSet presAssocID="{84A07E68-A326-4FAA-8070-2666BBC8A1A9}" presName="sibTrans" presStyleLbl="node1" presStyleIdx="0" presStyleCnt="5"/>
      <dgm:spPr/>
    </dgm:pt>
    <dgm:pt modelId="{6DFDE21F-3E6A-40DE-AC92-D30F5D9D4083}" type="pres">
      <dgm:prSet presAssocID="{4F93CDF1-C950-42F9-A7D4-DFAD4FFBFB44}" presName="dummy" presStyleCnt="0"/>
      <dgm:spPr/>
    </dgm:pt>
    <dgm:pt modelId="{97706A40-8D14-44A2-86FF-C7D95958A336}" type="pres">
      <dgm:prSet presAssocID="{4F93CDF1-C950-42F9-A7D4-DFAD4FFBFB44}" presName="node" presStyleLbl="revTx" presStyleIdx="1" presStyleCnt="5" custScaleX="152813">
        <dgm:presLayoutVars>
          <dgm:bulletEnabled val="1"/>
        </dgm:presLayoutVars>
      </dgm:prSet>
      <dgm:spPr/>
    </dgm:pt>
    <dgm:pt modelId="{F17F6C91-64A6-4FA8-8BDF-54E6187B146D}" type="pres">
      <dgm:prSet presAssocID="{B02EA4E1-D9BA-4D3B-B6BB-EC84F4D0C792}" presName="sibTrans" presStyleLbl="node1" presStyleIdx="1" presStyleCnt="5"/>
      <dgm:spPr/>
    </dgm:pt>
    <dgm:pt modelId="{5B8C4555-6AE7-4936-9B09-C6813D68AA1B}" type="pres">
      <dgm:prSet presAssocID="{7D0B79D2-391D-4CC9-943E-FD2A6648B782}" presName="dummy" presStyleCnt="0"/>
      <dgm:spPr/>
    </dgm:pt>
    <dgm:pt modelId="{41294E1E-58DD-4C58-93ED-C058F0DB5D5E}" type="pres">
      <dgm:prSet presAssocID="{7D0B79D2-391D-4CC9-943E-FD2A6648B782}" presName="node" presStyleLbl="revTx" presStyleIdx="2" presStyleCnt="5">
        <dgm:presLayoutVars>
          <dgm:bulletEnabled val="1"/>
        </dgm:presLayoutVars>
      </dgm:prSet>
      <dgm:spPr/>
    </dgm:pt>
    <dgm:pt modelId="{2023790C-1452-42FA-9A04-8242B1E68D56}" type="pres">
      <dgm:prSet presAssocID="{F25048F3-A38F-4D99-B167-AF1D1CFAE550}" presName="sibTrans" presStyleLbl="node1" presStyleIdx="2" presStyleCnt="5"/>
      <dgm:spPr/>
    </dgm:pt>
    <dgm:pt modelId="{ED503114-E958-4530-B6C4-B79748B084A7}" type="pres">
      <dgm:prSet presAssocID="{0CD51A75-684C-4FE0-A33F-9DE43BBD9588}" presName="dummy" presStyleCnt="0"/>
      <dgm:spPr/>
    </dgm:pt>
    <dgm:pt modelId="{78DCA535-021D-4F8F-B8EF-08C6B480B9A3}" type="pres">
      <dgm:prSet presAssocID="{0CD51A75-684C-4FE0-A33F-9DE43BBD9588}" presName="node" presStyleLbl="revTx" presStyleIdx="3" presStyleCnt="5" custScaleX="137781">
        <dgm:presLayoutVars>
          <dgm:bulletEnabled val="1"/>
        </dgm:presLayoutVars>
      </dgm:prSet>
      <dgm:spPr/>
    </dgm:pt>
    <dgm:pt modelId="{E79BC93E-80FA-40F0-A901-BDCF15AA66C8}" type="pres">
      <dgm:prSet presAssocID="{EFE054D7-DC39-4A04-ABAA-5C49E86AA72B}" presName="sibTrans" presStyleLbl="node1" presStyleIdx="3" presStyleCnt="5"/>
      <dgm:spPr/>
    </dgm:pt>
    <dgm:pt modelId="{4ECB19D1-F102-4C75-8865-F700F6C418A1}" type="pres">
      <dgm:prSet presAssocID="{B208EF8F-DB85-4CA0-AE38-332DF508E3D9}" presName="dummy" presStyleCnt="0"/>
      <dgm:spPr/>
    </dgm:pt>
    <dgm:pt modelId="{BE04179D-EA53-4B0E-B425-05D06331691F}" type="pres">
      <dgm:prSet presAssocID="{B208EF8F-DB85-4CA0-AE38-332DF508E3D9}" presName="node" presStyleLbl="revTx" presStyleIdx="4" presStyleCnt="5">
        <dgm:presLayoutVars>
          <dgm:bulletEnabled val="1"/>
        </dgm:presLayoutVars>
      </dgm:prSet>
      <dgm:spPr/>
    </dgm:pt>
    <dgm:pt modelId="{59923CFA-9A53-49B7-8BE2-767E3EE4A273}" type="pres">
      <dgm:prSet presAssocID="{538B7A69-6C1F-4AC1-9630-8BF000FE00F4}" presName="sibTrans" presStyleLbl="node1" presStyleIdx="4" presStyleCnt="5"/>
      <dgm:spPr/>
    </dgm:pt>
  </dgm:ptLst>
  <dgm:cxnLst>
    <dgm:cxn modelId="{FA4BB308-59C7-4C6F-A5ED-FEEE45C3FFD3}" type="presOf" srcId="{84A07E68-A326-4FAA-8070-2666BBC8A1A9}" destId="{FC4AE73A-67EE-46C7-BA6A-CF96A34DAEEF}" srcOrd="0" destOrd="0" presId="urn:microsoft.com/office/officeart/2005/8/layout/cycle1"/>
    <dgm:cxn modelId="{A4030415-DD05-485C-9BCC-84320C43622A}" type="presOf" srcId="{B02EA4E1-D9BA-4D3B-B6BB-EC84F4D0C792}" destId="{F17F6C91-64A6-4FA8-8BDF-54E6187B146D}" srcOrd="0" destOrd="0" presId="urn:microsoft.com/office/officeart/2005/8/layout/cycle1"/>
    <dgm:cxn modelId="{7144A619-8DE9-4A88-B88C-F41FC8F70EB9}" type="presOf" srcId="{4F93CDF1-C950-42F9-A7D4-DFAD4FFBFB44}" destId="{97706A40-8D14-44A2-86FF-C7D95958A336}" srcOrd="0" destOrd="0" presId="urn:microsoft.com/office/officeart/2005/8/layout/cycle1"/>
    <dgm:cxn modelId="{D71B3320-3444-4006-BCC3-FA24B8CBAF03}" type="presOf" srcId="{538B7A69-6C1F-4AC1-9630-8BF000FE00F4}" destId="{59923CFA-9A53-49B7-8BE2-767E3EE4A273}" srcOrd="0" destOrd="0" presId="urn:microsoft.com/office/officeart/2005/8/layout/cycle1"/>
    <dgm:cxn modelId="{DEC94833-DCD2-49CF-9511-FE217F93A1EF}" type="presOf" srcId="{77202DF8-A8B2-4B7C-814A-E8A879893B56}" destId="{32E44EE3-390A-4210-90FC-7B3F658B3164}" srcOrd="0" destOrd="0" presId="urn:microsoft.com/office/officeart/2005/8/layout/cycle1"/>
    <dgm:cxn modelId="{7BDD6F36-DAD3-40B4-A461-DF494CBD78A5}" type="presOf" srcId="{0CD51A75-684C-4FE0-A33F-9DE43BBD9588}" destId="{78DCA535-021D-4F8F-B8EF-08C6B480B9A3}" srcOrd="0" destOrd="0" presId="urn:microsoft.com/office/officeart/2005/8/layout/cycle1"/>
    <dgm:cxn modelId="{5B89AB3B-0E74-4F25-8F07-A26A40148FA4}" type="presOf" srcId="{EFE054D7-DC39-4A04-ABAA-5C49E86AA72B}" destId="{E79BC93E-80FA-40F0-A901-BDCF15AA66C8}" srcOrd="0" destOrd="0" presId="urn:microsoft.com/office/officeart/2005/8/layout/cycle1"/>
    <dgm:cxn modelId="{A211356C-9B7E-4957-B88C-F9FC217E9F4F}" srcId="{77202DF8-A8B2-4B7C-814A-E8A879893B56}" destId="{B208EF8F-DB85-4CA0-AE38-332DF508E3D9}" srcOrd="4" destOrd="0" parTransId="{CA378B6E-4AC6-4CE3-8119-30BDEB754D2A}" sibTransId="{538B7A69-6C1F-4AC1-9630-8BF000FE00F4}"/>
    <dgm:cxn modelId="{B7E9D04D-2EF1-4634-8683-DFC895A94283}" srcId="{77202DF8-A8B2-4B7C-814A-E8A879893B56}" destId="{4F93CDF1-C950-42F9-A7D4-DFAD4FFBFB44}" srcOrd="1" destOrd="0" parTransId="{FE70FB94-E533-4C7B-98B4-493719A82DD5}" sibTransId="{B02EA4E1-D9BA-4D3B-B6BB-EC84F4D0C792}"/>
    <dgm:cxn modelId="{369B7B6F-B834-478B-AA6B-BBE3BAFDF0B0}" type="presOf" srcId="{48E868D8-C2DC-4104-99AE-CB233C808E60}" destId="{AACAFCBF-8EB4-4C21-9642-F62A2ACBC320}" srcOrd="0" destOrd="0" presId="urn:microsoft.com/office/officeart/2005/8/layout/cycle1"/>
    <dgm:cxn modelId="{A8A3DE56-86D6-45F3-934E-E30D8FF2014A}" type="presOf" srcId="{F25048F3-A38F-4D99-B167-AF1D1CFAE550}" destId="{2023790C-1452-42FA-9A04-8242B1E68D56}" srcOrd="0" destOrd="0" presId="urn:microsoft.com/office/officeart/2005/8/layout/cycle1"/>
    <dgm:cxn modelId="{A897FE83-E93E-45EE-BF31-DD7F26FBA309}" type="presOf" srcId="{7D0B79D2-391D-4CC9-943E-FD2A6648B782}" destId="{41294E1E-58DD-4C58-93ED-C058F0DB5D5E}" srcOrd="0" destOrd="0" presId="urn:microsoft.com/office/officeart/2005/8/layout/cycle1"/>
    <dgm:cxn modelId="{B24E7E95-CCF4-421D-996E-2E3AC0473959}" srcId="{77202DF8-A8B2-4B7C-814A-E8A879893B56}" destId="{48E868D8-C2DC-4104-99AE-CB233C808E60}" srcOrd="0" destOrd="0" parTransId="{8271F17A-8FEF-4FFB-AD02-2B5CBF5D3E8C}" sibTransId="{84A07E68-A326-4FAA-8070-2666BBC8A1A9}"/>
    <dgm:cxn modelId="{D2568EA0-93E5-4694-B0A2-B5B611B3DEAA}" srcId="{77202DF8-A8B2-4B7C-814A-E8A879893B56}" destId="{7D0B79D2-391D-4CC9-943E-FD2A6648B782}" srcOrd="2" destOrd="0" parTransId="{B3C9BC69-2A7C-40C9-B835-83F24F34655F}" sibTransId="{F25048F3-A38F-4D99-B167-AF1D1CFAE550}"/>
    <dgm:cxn modelId="{6AE2B6B0-E243-4242-AADF-B021EF13B3F8}" type="presOf" srcId="{B208EF8F-DB85-4CA0-AE38-332DF508E3D9}" destId="{BE04179D-EA53-4B0E-B425-05D06331691F}" srcOrd="0" destOrd="0" presId="urn:microsoft.com/office/officeart/2005/8/layout/cycle1"/>
    <dgm:cxn modelId="{CFAB2AD3-14D2-4753-A03F-B35AA1C059CD}" srcId="{77202DF8-A8B2-4B7C-814A-E8A879893B56}" destId="{0CD51A75-684C-4FE0-A33F-9DE43BBD9588}" srcOrd="3" destOrd="0" parTransId="{BC29EDDE-5A75-4D0B-8B93-FD84959C9C3A}" sibTransId="{EFE054D7-DC39-4A04-ABAA-5C49E86AA72B}"/>
    <dgm:cxn modelId="{A357E73B-1930-47F4-B0CE-36C6A4507B08}" type="presParOf" srcId="{32E44EE3-390A-4210-90FC-7B3F658B3164}" destId="{CE7E0C7D-9FF5-4246-B53F-D1F9FEE412D0}" srcOrd="0" destOrd="0" presId="urn:microsoft.com/office/officeart/2005/8/layout/cycle1"/>
    <dgm:cxn modelId="{0BE7967A-7AD5-4905-AA22-21DE504EF02E}" type="presParOf" srcId="{32E44EE3-390A-4210-90FC-7B3F658B3164}" destId="{AACAFCBF-8EB4-4C21-9642-F62A2ACBC320}" srcOrd="1" destOrd="0" presId="urn:microsoft.com/office/officeart/2005/8/layout/cycle1"/>
    <dgm:cxn modelId="{922DAF06-81E2-44DE-B45D-D91F6D2F9CFB}" type="presParOf" srcId="{32E44EE3-390A-4210-90FC-7B3F658B3164}" destId="{FC4AE73A-67EE-46C7-BA6A-CF96A34DAEEF}" srcOrd="2" destOrd="0" presId="urn:microsoft.com/office/officeart/2005/8/layout/cycle1"/>
    <dgm:cxn modelId="{F2134BEE-7B2A-4CDE-8F1C-EA6AA79C8670}" type="presParOf" srcId="{32E44EE3-390A-4210-90FC-7B3F658B3164}" destId="{6DFDE21F-3E6A-40DE-AC92-D30F5D9D4083}" srcOrd="3" destOrd="0" presId="urn:microsoft.com/office/officeart/2005/8/layout/cycle1"/>
    <dgm:cxn modelId="{7DEA76D5-5AE3-43BF-98D8-E3A30C9DD75E}" type="presParOf" srcId="{32E44EE3-390A-4210-90FC-7B3F658B3164}" destId="{97706A40-8D14-44A2-86FF-C7D95958A336}" srcOrd="4" destOrd="0" presId="urn:microsoft.com/office/officeart/2005/8/layout/cycle1"/>
    <dgm:cxn modelId="{C5039B63-1709-42AC-BFE6-7C63F24D3D75}" type="presParOf" srcId="{32E44EE3-390A-4210-90FC-7B3F658B3164}" destId="{F17F6C91-64A6-4FA8-8BDF-54E6187B146D}" srcOrd="5" destOrd="0" presId="urn:microsoft.com/office/officeart/2005/8/layout/cycle1"/>
    <dgm:cxn modelId="{DDEE0140-D67E-4520-B090-CF69B6B613C4}" type="presParOf" srcId="{32E44EE3-390A-4210-90FC-7B3F658B3164}" destId="{5B8C4555-6AE7-4936-9B09-C6813D68AA1B}" srcOrd="6" destOrd="0" presId="urn:microsoft.com/office/officeart/2005/8/layout/cycle1"/>
    <dgm:cxn modelId="{CA82AD0E-5CDF-40C1-9A72-07D0FC65B16C}" type="presParOf" srcId="{32E44EE3-390A-4210-90FC-7B3F658B3164}" destId="{41294E1E-58DD-4C58-93ED-C058F0DB5D5E}" srcOrd="7" destOrd="0" presId="urn:microsoft.com/office/officeart/2005/8/layout/cycle1"/>
    <dgm:cxn modelId="{7C1762D5-A892-44C5-B0A2-DC60A2F896E4}" type="presParOf" srcId="{32E44EE3-390A-4210-90FC-7B3F658B3164}" destId="{2023790C-1452-42FA-9A04-8242B1E68D56}" srcOrd="8" destOrd="0" presId="urn:microsoft.com/office/officeart/2005/8/layout/cycle1"/>
    <dgm:cxn modelId="{006F50E4-C5CA-424A-B2DE-E0750ABCB452}" type="presParOf" srcId="{32E44EE3-390A-4210-90FC-7B3F658B3164}" destId="{ED503114-E958-4530-B6C4-B79748B084A7}" srcOrd="9" destOrd="0" presId="urn:microsoft.com/office/officeart/2005/8/layout/cycle1"/>
    <dgm:cxn modelId="{096DC6A6-A4E4-4874-B095-606601CABBDF}" type="presParOf" srcId="{32E44EE3-390A-4210-90FC-7B3F658B3164}" destId="{78DCA535-021D-4F8F-B8EF-08C6B480B9A3}" srcOrd="10" destOrd="0" presId="urn:microsoft.com/office/officeart/2005/8/layout/cycle1"/>
    <dgm:cxn modelId="{BD1C6F84-7D3A-4595-BC2F-489844681026}" type="presParOf" srcId="{32E44EE3-390A-4210-90FC-7B3F658B3164}" destId="{E79BC93E-80FA-40F0-A901-BDCF15AA66C8}" srcOrd="11" destOrd="0" presId="urn:microsoft.com/office/officeart/2005/8/layout/cycle1"/>
    <dgm:cxn modelId="{761609AA-A7AA-4642-9544-FCC573169013}" type="presParOf" srcId="{32E44EE3-390A-4210-90FC-7B3F658B3164}" destId="{4ECB19D1-F102-4C75-8865-F700F6C418A1}" srcOrd="12" destOrd="0" presId="urn:microsoft.com/office/officeart/2005/8/layout/cycle1"/>
    <dgm:cxn modelId="{08FC62D7-1659-453A-BC68-F1150B18CA41}" type="presParOf" srcId="{32E44EE3-390A-4210-90FC-7B3F658B3164}" destId="{BE04179D-EA53-4B0E-B425-05D06331691F}" srcOrd="13" destOrd="0" presId="urn:microsoft.com/office/officeart/2005/8/layout/cycle1"/>
    <dgm:cxn modelId="{8966A8AB-B2F4-413C-B606-1043D65A4251}" type="presParOf" srcId="{32E44EE3-390A-4210-90FC-7B3F658B3164}" destId="{59923CFA-9A53-49B7-8BE2-767E3EE4A273}"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CAFCBF-8EB4-4C21-9642-F62A2ACBC320}">
      <dsp:nvSpPr>
        <dsp:cNvPr id="0" name=""/>
        <dsp:cNvSpPr/>
      </dsp:nvSpPr>
      <dsp:spPr>
        <a:xfrm>
          <a:off x="6563969" y="43690"/>
          <a:ext cx="1503842" cy="1503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rPr>
            <a:t>Requiring proof of ecological success BEFORE sale is allowed creates a requirement for private investment</a:t>
          </a:r>
          <a:endParaRPr lang="en-US" sz="1200" kern="1200" dirty="0"/>
        </a:p>
      </dsp:txBody>
      <dsp:txXfrm>
        <a:off x="6563969" y="43690"/>
        <a:ext cx="1503842" cy="1503842"/>
      </dsp:txXfrm>
    </dsp:sp>
    <dsp:sp modelId="{FC4AE73A-67EE-46C7-BA6A-CF96A34DAEEF}">
      <dsp:nvSpPr>
        <dsp:cNvPr id="0" name=""/>
        <dsp:cNvSpPr/>
      </dsp:nvSpPr>
      <dsp:spPr>
        <a:xfrm>
          <a:off x="3021149" y="-445"/>
          <a:ext cx="5644935" cy="5644935"/>
        </a:xfrm>
        <a:prstGeom prst="circularArrow">
          <a:avLst>
            <a:gd name="adj1" fmla="val 5195"/>
            <a:gd name="adj2" fmla="val 335531"/>
            <a:gd name="adj3" fmla="val 21294800"/>
            <a:gd name="adj4" fmla="val 19764874"/>
            <a:gd name="adj5" fmla="val 606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706A40-8D14-44A2-86FF-C7D95958A336}">
      <dsp:nvSpPr>
        <dsp:cNvPr id="0" name=""/>
        <dsp:cNvSpPr/>
      </dsp:nvSpPr>
      <dsp:spPr>
        <a:xfrm>
          <a:off x="7076772" y="2844120"/>
          <a:ext cx="2298066" cy="1503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rPr>
            <a:t>Requirements for proof of ecological success need to be meaningful but also fast enough not to make economic return impossible (2-5 years?)</a:t>
          </a:r>
        </a:p>
      </dsp:txBody>
      <dsp:txXfrm>
        <a:off x="7076772" y="2844120"/>
        <a:ext cx="2298066" cy="1503842"/>
      </dsp:txXfrm>
    </dsp:sp>
    <dsp:sp modelId="{F17F6C91-64A6-4FA8-8BDF-54E6187B146D}">
      <dsp:nvSpPr>
        <dsp:cNvPr id="0" name=""/>
        <dsp:cNvSpPr/>
      </dsp:nvSpPr>
      <dsp:spPr>
        <a:xfrm>
          <a:off x="3021149" y="-445"/>
          <a:ext cx="5644935" cy="5644935"/>
        </a:xfrm>
        <a:prstGeom prst="circularArrow">
          <a:avLst>
            <a:gd name="adj1" fmla="val 5195"/>
            <a:gd name="adj2" fmla="val 335531"/>
            <a:gd name="adj3" fmla="val 4016313"/>
            <a:gd name="adj4" fmla="val 2251950"/>
            <a:gd name="adj5" fmla="val 606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294E1E-58DD-4C58-93ED-C058F0DB5D5E}">
      <dsp:nvSpPr>
        <dsp:cNvPr id="0" name=""/>
        <dsp:cNvSpPr/>
      </dsp:nvSpPr>
      <dsp:spPr>
        <a:xfrm>
          <a:off x="5091696" y="4574881"/>
          <a:ext cx="1503842" cy="1503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rPr>
            <a:t>Bringing in requirements for specialized companies and for private investment brings two powerful new advocates to lobby for markets and rules </a:t>
          </a:r>
          <a:endParaRPr lang="en-US" sz="1200" kern="1200" dirty="0"/>
        </a:p>
      </dsp:txBody>
      <dsp:txXfrm>
        <a:off x="5091696" y="4574881"/>
        <a:ext cx="1503842" cy="1503842"/>
      </dsp:txXfrm>
    </dsp:sp>
    <dsp:sp modelId="{2023790C-1452-42FA-9A04-8242B1E68D56}">
      <dsp:nvSpPr>
        <dsp:cNvPr id="0" name=""/>
        <dsp:cNvSpPr/>
      </dsp:nvSpPr>
      <dsp:spPr>
        <a:xfrm>
          <a:off x="3021149" y="-445"/>
          <a:ext cx="5644935" cy="5644935"/>
        </a:xfrm>
        <a:prstGeom prst="circularArrow">
          <a:avLst>
            <a:gd name="adj1" fmla="val 5195"/>
            <a:gd name="adj2" fmla="val 335531"/>
            <a:gd name="adj3" fmla="val 8212519"/>
            <a:gd name="adj4" fmla="val 6448157"/>
            <a:gd name="adj5" fmla="val 606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DCA535-021D-4F8F-B8EF-08C6B480B9A3}">
      <dsp:nvSpPr>
        <dsp:cNvPr id="0" name=""/>
        <dsp:cNvSpPr/>
      </dsp:nvSpPr>
      <dsp:spPr>
        <a:xfrm>
          <a:off x="2425424" y="2844120"/>
          <a:ext cx="2072008" cy="1503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rPr>
            <a:t>Programs, including government review or permission, need to be transactional and efficient so it is easier to comply than fight</a:t>
          </a:r>
        </a:p>
      </dsp:txBody>
      <dsp:txXfrm>
        <a:off x="2425424" y="2844120"/>
        <a:ext cx="2072008" cy="1503842"/>
      </dsp:txXfrm>
    </dsp:sp>
    <dsp:sp modelId="{E79BC93E-80FA-40F0-A901-BDCF15AA66C8}">
      <dsp:nvSpPr>
        <dsp:cNvPr id="0" name=""/>
        <dsp:cNvSpPr/>
      </dsp:nvSpPr>
      <dsp:spPr>
        <a:xfrm>
          <a:off x="3021149" y="-445"/>
          <a:ext cx="5644935" cy="5644935"/>
        </a:xfrm>
        <a:prstGeom prst="circularArrow">
          <a:avLst>
            <a:gd name="adj1" fmla="val 5195"/>
            <a:gd name="adj2" fmla="val 335531"/>
            <a:gd name="adj3" fmla="val 12299596"/>
            <a:gd name="adj4" fmla="val 10769670"/>
            <a:gd name="adj5" fmla="val 606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04179D-EA53-4B0E-B425-05D06331691F}">
      <dsp:nvSpPr>
        <dsp:cNvPr id="0" name=""/>
        <dsp:cNvSpPr/>
      </dsp:nvSpPr>
      <dsp:spPr>
        <a:xfrm>
          <a:off x="3619423" y="43690"/>
          <a:ext cx="1503842" cy="1503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rPr>
            <a:t>Nature restoration is a specialized field and nature-focused businesses are going to do it better</a:t>
          </a:r>
          <a:endParaRPr lang="en-US" sz="1200" kern="1200" dirty="0"/>
        </a:p>
      </dsp:txBody>
      <dsp:txXfrm>
        <a:off x="3619423" y="43690"/>
        <a:ext cx="1503842" cy="1503842"/>
      </dsp:txXfrm>
    </dsp:sp>
    <dsp:sp modelId="{59923CFA-9A53-49B7-8BE2-767E3EE4A273}">
      <dsp:nvSpPr>
        <dsp:cNvPr id="0" name=""/>
        <dsp:cNvSpPr/>
      </dsp:nvSpPr>
      <dsp:spPr>
        <a:xfrm>
          <a:off x="3021149" y="-445"/>
          <a:ext cx="5644935" cy="5644935"/>
        </a:xfrm>
        <a:prstGeom prst="circularArrow">
          <a:avLst>
            <a:gd name="adj1" fmla="val 5195"/>
            <a:gd name="adj2" fmla="val 335531"/>
            <a:gd name="adj3" fmla="val 16867296"/>
            <a:gd name="adj4" fmla="val 15197173"/>
            <a:gd name="adj5" fmla="val 606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0.55817</cdr:x>
      <cdr:y>0.5715</cdr:y>
    </cdr:from>
    <cdr:to>
      <cdr:x>0.70844</cdr:x>
      <cdr:y>0.71585</cdr:y>
    </cdr:to>
    <cdr:sp macro="" textlink="">
      <cdr:nvSpPr>
        <cdr:cNvPr id="2" name="TextBox 1">
          <a:extLst xmlns:a="http://schemas.openxmlformats.org/drawingml/2006/main">
            <a:ext uri="{FF2B5EF4-FFF2-40B4-BE49-F238E27FC236}">
              <a16:creationId xmlns:a16="http://schemas.microsoft.com/office/drawing/2014/main" id="{308EF467-CED4-E25B-5EBE-9A64CBA843EC}"/>
            </a:ext>
          </a:extLst>
        </cdr:cNvPr>
        <cdr:cNvSpPr txBox="1"/>
      </cdr:nvSpPr>
      <cdr:spPr>
        <a:xfrm xmlns:a="http://schemas.openxmlformats.org/drawingml/2006/main">
          <a:off x="5497418" y="3620285"/>
          <a:ext cx="1480018"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800" b="1" dirty="0"/>
            <a:t>Wetland offsets</a:t>
          </a:r>
          <a:br>
            <a:rPr lang="en-US" sz="1800" b="1" dirty="0"/>
          </a:br>
          <a:r>
            <a:rPr lang="en-US" sz="1800" b="1" dirty="0"/>
            <a:t>$1.866 billion</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E7FF9D-ABFD-4726-AD68-F2443803FB23}" type="datetimeFigureOut">
              <a:rPr lang="en-US" smtClean="0"/>
              <a:t>1/21/2025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DF28C3-E80C-46DA-B957-C0FF7346F57D}" type="slidenum">
              <a:rPr lang="en-US" smtClean="0"/>
              <a:t>‹#›</a:t>
            </a:fld>
            <a:endParaRPr lang="en-US"/>
          </a:p>
        </p:txBody>
      </p:sp>
    </p:spTree>
    <p:extLst>
      <p:ext uri="{BB962C8B-B14F-4D97-AF65-F5344CB8AC3E}">
        <p14:creationId xmlns:p14="http://schemas.microsoft.com/office/powerpoint/2010/main" val="3929137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g2b70b0d97af_0_25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3" name="Google Shape;633;g2b70b0d97af_0_25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a:extLst>
            <a:ext uri="{FF2B5EF4-FFF2-40B4-BE49-F238E27FC236}">
              <a16:creationId xmlns:a16="http://schemas.microsoft.com/office/drawing/2014/main" id="{93DFDD38-40B0-EEF8-2C06-80EF3751A069}"/>
            </a:ext>
          </a:extLst>
        </p:cNvPr>
        <p:cNvGrpSpPr/>
        <p:nvPr/>
      </p:nvGrpSpPr>
      <p:grpSpPr>
        <a:xfrm>
          <a:off x="0" y="0"/>
          <a:ext cx="0" cy="0"/>
          <a:chOff x="0" y="0"/>
          <a:chExt cx="0" cy="0"/>
        </a:xfrm>
      </p:grpSpPr>
      <p:sp>
        <p:nvSpPr>
          <p:cNvPr id="632" name="Google Shape;632;g2b70b0d97af_0_2566:notes">
            <a:extLst>
              <a:ext uri="{FF2B5EF4-FFF2-40B4-BE49-F238E27FC236}">
                <a16:creationId xmlns:a16="http://schemas.microsoft.com/office/drawing/2014/main" id="{7F510E52-1D2C-AD2B-4C27-007C935125C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3" name="Google Shape;633;g2b70b0d97af_0_2566:notes">
            <a:extLst>
              <a:ext uri="{FF2B5EF4-FFF2-40B4-BE49-F238E27FC236}">
                <a16:creationId xmlns:a16="http://schemas.microsoft.com/office/drawing/2014/main" id="{AC23AF0D-8218-3ACD-40FB-DEADB46F8EC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50292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2b70b0d97af_0_2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2b70b0d97af_0_2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g2b70b0d97af_0_7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1" name="Google Shape;791;g2b70b0d97af_0_7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b="1"/>
              <a:t>Understanding Policy. </a:t>
            </a:r>
            <a:r>
              <a:rPr lang="en"/>
              <a:t>England's new net biodiversity gain law goes into effect in November 2023. Established US endangered species banks as well as aquatic habitat banking programs have 20 years of experience that could help England's efforts improve faster. This report provides an overview of US audiences of England's new regulation, how its being implemented, and how it relates to lessons learned in some U.S. wildlife impact offset programs.</a:t>
            </a:r>
            <a:endParaRPr/>
          </a:p>
          <a:p>
            <a:pPr marL="0" lvl="0" indent="0" algn="l" rtl="0">
              <a:spcBef>
                <a:spcPts val="0"/>
              </a:spcBef>
              <a:spcAft>
                <a:spcPts val="0"/>
              </a:spcAft>
              <a:buNone/>
            </a:pPr>
            <a:endParaRPr/>
          </a:p>
          <a:p>
            <a:pPr marL="0" lvl="0" indent="0" algn="l" rtl="0">
              <a:spcBef>
                <a:spcPts val="0"/>
              </a:spcBef>
              <a:spcAft>
                <a:spcPts val="0"/>
              </a:spcAft>
              <a:buNone/>
            </a:pPr>
            <a:r>
              <a:rPr lang="en" b="1"/>
              <a:t>Accelerating project timelines. </a:t>
            </a:r>
            <a:r>
              <a:rPr lang="en"/>
              <a:t>It takes over 1,000 days to approve habitat &amp; species banks in the US. It’s not because of unreliable outcomes, but cumbersome permitting processes. We need to shrink these timelines. This report aims to provide a rigorous quantitative analysis of the most complete dataset available on the time it takes to approve mitigation bank instruments.</a:t>
            </a:r>
            <a:endParaRPr/>
          </a:p>
          <a:p>
            <a:pPr marL="0" lvl="0" indent="0" algn="l" rtl="0">
              <a:spcBef>
                <a:spcPts val="0"/>
              </a:spcBef>
              <a:spcAft>
                <a:spcPts val="0"/>
              </a:spcAft>
              <a:buNone/>
            </a:pPr>
            <a:endParaRPr/>
          </a:p>
          <a:p>
            <a:pPr marL="0" lvl="0" indent="0" algn="l" rtl="0">
              <a:spcBef>
                <a:spcPts val="0"/>
              </a:spcBef>
              <a:spcAft>
                <a:spcPts val="0"/>
              </a:spcAft>
              <a:buNone/>
            </a:pPr>
            <a:r>
              <a:rPr lang="en" b="1"/>
              <a:t>Better crediting tools. </a:t>
            </a:r>
            <a:r>
              <a:rPr lang="en"/>
              <a:t>Technological advances are paving the way for more reliable and cost-effective measures of ecological uplift. Without high-quality outcomes to buy, biodiversity markets can’t be widely adopted. This blog discusses a real example of quantifiable ecological uplift using new technology and assessment criteria. </a:t>
            </a:r>
            <a:endParaRPr/>
          </a:p>
          <a:p>
            <a:pPr marL="0" lvl="0" indent="0" algn="l" rtl="0">
              <a:spcBef>
                <a:spcPts val="0"/>
              </a:spcBef>
              <a:spcAft>
                <a:spcPts val="0"/>
              </a:spcAft>
              <a:buNone/>
            </a:pPr>
            <a:endParaRPr/>
          </a:p>
          <a:p>
            <a:pPr marL="0" lvl="0" indent="0" algn="l" rtl="0">
              <a:spcBef>
                <a:spcPts val="0"/>
              </a:spcBef>
              <a:spcAft>
                <a:spcPts val="0"/>
              </a:spcAft>
              <a:buNone/>
            </a:pPr>
            <a:r>
              <a:rPr lang="en" b="1"/>
              <a:t>Strengthening demand in regulated systems. </a:t>
            </a:r>
            <a:r>
              <a:rPr lang="en"/>
              <a:t>Since 1973, the US Endangered Species Act regulates what species need to be mitigated for, and how mitigation is determined. In this report, we offer ideas for improving species mitigation to address past gaps in practice and to confront future challenges arising from infrastructure development. The report then offers near- and longer-term recommendations to improve ESA mitigation that has direct applicability to new biodiversity efforts.</a:t>
            </a:r>
            <a:endParaRPr/>
          </a:p>
        </p:txBody>
      </p:sp>
      <p:sp>
        <p:nvSpPr>
          <p:cNvPr id="792" name="Google Shape;792;g2b70b0d97af_0_75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User inputs include Size, condition, and strategic significance</a:t>
            </a:r>
          </a:p>
          <a:p>
            <a:endParaRPr lang="en-US" dirty="0"/>
          </a:p>
          <a:p>
            <a:r>
              <a:rPr lang="en-US" dirty="0"/>
              <a:t>Condition assessments based on a set of Habitat Assessment Criteria</a:t>
            </a:r>
          </a:p>
          <a:p>
            <a:pPr marL="171450" indent="-171450">
              <a:buFont typeface="Arial" panose="020B0604020202020204" pitchFamily="34" charset="0"/>
              <a:buChar char="•"/>
            </a:pPr>
            <a:r>
              <a:rPr lang="en-US" dirty="0"/>
              <a:t>Influenced by Ecological Integrity Assessment indicators developed by NatureServe</a:t>
            </a:r>
          </a:p>
          <a:p>
            <a:pPr marL="171450" indent="-171450">
              <a:buFont typeface="Arial" panose="020B0604020202020204" pitchFamily="34" charset="0"/>
              <a:buChar char="•"/>
            </a:pPr>
            <a:r>
              <a:rPr lang="en-US" dirty="0"/>
              <a:t>Generally, include Species, Structure, and Disturbance indicators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Example Temperate Forest and Woodland indicators</a:t>
            </a:r>
          </a:p>
          <a:p>
            <a:pPr marL="171450" indent="-171450">
              <a:buFont typeface="Arial" panose="020B0604020202020204" pitchFamily="34" charset="0"/>
              <a:buChar char="•"/>
            </a:pPr>
            <a:r>
              <a:rPr lang="en-US" dirty="0"/>
              <a:t>Set of 11 indicator</a:t>
            </a:r>
          </a:p>
          <a:p>
            <a:pPr marL="171450" indent="-171450">
              <a:buFont typeface="Arial" panose="020B0604020202020204" pitchFamily="34" charset="0"/>
              <a:buChar char="•"/>
            </a:pPr>
            <a:r>
              <a:rPr lang="en-US" dirty="0"/>
              <a:t>Each indicator is assigned a rating of Poor, Moderate, or Good as evaluated using a set of criteria</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Natural disturbances difficult to account for especially over long return windows but ABM includes indicators to draw out the important role of natural disturbance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1B1D025B-ACD2-45C1-B156-1DDB470CE319}" type="slidenum">
              <a:rPr lang="en-GB" smtClean="0"/>
              <a:t>13</a:t>
            </a:fld>
            <a:endParaRPr lang="en-GB"/>
          </a:p>
        </p:txBody>
      </p:sp>
      <p:sp>
        <p:nvSpPr>
          <p:cNvPr id="5" name="Date Placeholder 4"/>
          <p:cNvSpPr>
            <a:spLocks noGrp="1"/>
          </p:cNvSpPr>
          <p:nvPr>
            <p:ph type="dt" idx="1"/>
          </p:nvPr>
        </p:nvSpPr>
        <p:spPr/>
        <p:txBody>
          <a:bodyPr/>
          <a:lstStyle/>
          <a:p>
            <a:fld id="{D325BBF7-0B0C-48D4-ABAA-EF360EF241C5}" type="datetime1">
              <a:rPr lang="en-GB" smtClean="0"/>
              <a:t>21/01/2025</a:t>
            </a:fld>
            <a:endParaRPr lang="en-GB"/>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3376878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0E5A0-F21C-F676-A9F1-FE5420B311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331993-4C13-122F-F69F-DF6FF37B96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BD54CC-7D09-2F6B-2F3F-1BE04AC591BA}"/>
              </a:ext>
            </a:extLst>
          </p:cNvPr>
          <p:cNvSpPr>
            <a:spLocks noGrp="1"/>
          </p:cNvSpPr>
          <p:nvPr>
            <p:ph type="dt" sz="half" idx="10"/>
          </p:nvPr>
        </p:nvSpPr>
        <p:spPr/>
        <p:txBody>
          <a:bodyPr/>
          <a:lstStyle/>
          <a:p>
            <a:fld id="{30FA6479-799C-4953-B236-1FC290A4AA4E}" type="datetimeFigureOut">
              <a:rPr lang="en-US" smtClean="0"/>
              <a:t>1/21/2025</a:t>
            </a:fld>
            <a:endParaRPr lang="en-US"/>
          </a:p>
        </p:txBody>
      </p:sp>
      <p:sp>
        <p:nvSpPr>
          <p:cNvPr id="5" name="Footer Placeholder 4">
            <a:extLst>
              <a:ext uri="{FF2B5EF4-FFF2-40B4-BE49-F238E27FC236}">
                <a16:creationId xmlns:a16="http://schemas.microsoft.com/office/drawing/2014/main" id="{067654C9-71B1-1F4B-B086-C84B67807B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CBC2F-00D3-3093-62DF-E96EAC26B8B3}"/>
              </a:ext>
            </a:extLst>
          </p:cNvPr>
          <p:cNvSpPr>
            <a:spLocks noGrp="1"/>
          </p:cNvSpPr>
          <p:nvPr>
            <p:ph type="sldNum" sz="quarter" idx="12"/>
          </p:nvPr>
        </p:nvSpPr>
        <p:spPr/>
        <p:txBody>
          <a:bodyPr/>
          <a:lstStyle/>
          <a:p>
            <a:fld id="{EFECDEE8-6E30-44BC-B8D4-01528E3B3CA9}" type="slidenum">
              <a:rPr lang="en-US" smtClean="0"/>
              <a:t>‹#›</a:t>
            </a:fld>
            <a:endParaRPr lang="en-US"/>
          </a:p>
        </p:txBody>
      </p:sp>
    </p:spTree>
    <p:extLst>
      <p:ext uri="{BB962C8B-B14F-4D97-AF65-F5344CB8AC3E}">
        <p14:creationId xmlns:p14="http://schemas.microsoft.com/office/powerpoint/2010/main" val="997168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C3439-24CF-A0E8-351A-82056F2DDB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033751-0AC5-0D7A-23DB-27CAFB8DD6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BE3E5F-01C9-3942-076D-1F3EBE59F7FD}"/>
              </a:ext>
            </a:extLst>
          </p:cNvPr>
          <p:cNvSpPr>
            <a:spLocks noGrp="1"/>
          </p:cNvSpPr>
          <p:nvPr>
            <p:ph type="dt" sz="half" idx="10"/>
          </p:nvPr>
        </p:nvSpPr>
        <p:spPr/>
        <p:txBody>
          <a:bodyPr/>
          <a:lstStyle/>
          <a:p>
            <a:fld id="{30FA6479-799C-4953-B236-1FC290A4AA4E}" type="datetimeFigureOut">
              <a:rPr lang="en-US" smtClean="0"/>
              <a:t>1/21/2025</a:t>
            </a:fld>
            <a:endParaRPr lang="en-US"/>
          </a:p>
        </p:txBody>
      </p:sp>
      <p:sp>
        <p:nvSpPr>
          <p:cNvPr id="5" name="Footer Placeholder 4">
            <a:extLst>
              <a:ext uri="{FF2B5EF4-FFF2-40B4-BE49-F238E27FC236}">
                <a16:creationId xmlns:a16="http://schemas.microsoft.com/office/drawing/2014/main" id="{3F96F54A-DDCE-FBF5-7E6E-C6D7E43824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69B05B-52B0-4E46-F029-B49BA2A2FCCD}"/>
              </a:ext>
            </a:extLst>
          </p:cNvPr>
          <p:cNvSpPr>
            <a:spLocks noGrp="1"/>
          </p:cNvSpPr>
          <p:nvPr>
            <p:ph type="sldNum" sz="quarter" idx="12"/>
          </p:nvPr>
        </p:nvSpPr>
        <p:spPr/>
        <p:txBody>
          <a:bodyPr/>
          <a:lstStyle/>
          <a:p>
            <a:fld id="{EFECDEE8-6E30-44BC-B8D4-01528E3B3CA9}" type="slidenum">
              <a:rPr lang="en-US" smtClean="0"/>
              <a:t>‹#›</a:t>
            </a:fld>
            <a:endParaRPr lang="en-US"/>
          </a:p>
        </p:txBody>
      </p:sp>
    </p:spTree>
    <p:extLst>
      <p:ext uri="{BB962C8B-B14F-4D97-AF65-F5344CB8AC3E}">
        <p14:creationId xmlns:p14="http://schemas.microsoft.com/office/powerpoint/2010/main" val="2050642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C45D66-095B-B10F-FB92-FB2B47AFD31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72C3E5-D52F-1F5C-02DB-FE568CDE3F1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DDE8FA-0C1B-FC78-3D10-289970995032}"/>
              </a:ext>
            </a:extLst>
          </p:cNvPr>
          <p:cNvSpPr>
            <a:spLocks noGrp="1"/>
          </p:cNvSpPr>
          <p:nvPr>
            <p:ph type="dt" sz="half" idx="10"/>
          </p:nvPr>
        </p:nvSpPr>
        <p:spPr/>
        <p:txBody>
          <a:bodyPr/>
          <a:lstStyle/>
          <a:p>
            <a:fld id="{30FA6479-799C-4953-B236-1FC290A4AA4E}" type="datetimeFigureOut">
              <a:rPr lang="en-US" smtClean="0"/>
              <a:t>1/21/2025</a:t>
            </a:fld>
            <a:endParaRPr lang="en-US"/>
          </a:p>
        </p:txBody>
      </p:sp>
      <p:sp>
        <p:nvSpPr>
          <p:cNvPr id="5" name="Footer Placeholder 4">
            <a:extLst>
              <a:ext uri="{FF2B5EF4-FFF2-40B4-BE49-F238E27FC236}">
                <a16:creationId xmlns:a16="http://schemas.microsoft.com/office/drawing/2014/main" id="{E84E5678-93FB-DCEA-38FC-699603EF0C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03E444-934A-BBDF-6CDD-E100C7A6F4CB}"/>
              </a:ext>
            </a:extLst>
          </p:cNvPr>
          <p:cNvSpPr>
            <a:spLocks noGrp="1"/>
          </p:cNvSpPr>
          <p:nvPr>
            <p:ph type="sldNum" sz="quarter" idx="12"/>
          </p:nvPr>
        </p:nvSpPr>
        <p:spPr/>
        <p:txBody>
          <a:bodyPr/>
          <a:lstStyle/>
          <a:p>
            <a:fld id="{EFECDEE8-6E30-44BC-B8D4-01528E3B3CA9}" type="slidenum">
              <a:rPr lang="en-US" smtClean="0"/>
              <a:t>‹#›</a:t>
            </a:fld>
            <a:endParaRPr lang="en-US"/>
          </a:p>
        </p:txBody>
      </p:sp>
    </p:spTree>
    <p:extLst>
      <p:ext uri="{BB962C8B-B14F-4D97-AF65-F5344CB8AC3E}">
        <p14:creationId xmlns:p14="http://schemas.microsoft.com/office/powerpoint/2010/main" val="4280091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82007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575"/>
        <p:cNvGrpSpPr/>
        <p:nvPr/>
      </p:nvGrpSpPr>
      <p:grpSpPr>
        <a:xfrm>
          <a:off x="0" y="0"/>
          <a:ext cx="0" cy="0"/>
          <a:chOff x="0" y="0"/>
          <a:chExt cx="0" cy="0"/>
        </a:xfrm>
      </p:grpSpPr>
      <p:sp>
        <p:nvSpPr>
          <p:cNvPr id="576" name="Google Shape;576;p9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577" name="Google Shape;577;p9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05758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wo content  key message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 name="Title 1"/>
          <p:cNvSpPr>
            <a:spLocks noGrp="1"/>
          </p:cNvSpPr>
          <p:nvPr>
            <p:ph type="title" hasCustomPrompt="1"/>
          </p:nvPr>
        </p:nvSpPr>
        <p:spPr bwMode="white">
          <a:xfrm>
            <a:off x="360000" y="654051"/>
            <a:ext cx="3584974" cy="2136774"/>
          </a:xfrm>
        </p:spPr>
        <p:txBody>
          <a:bodyPr/>
          <a:lstStyle>
            <a:lvl1pPr>
              <a:lnSpc>
                <a:spcPct val="91000"/>
              </a:lnSpc>
              <a:defRPr sz="4100">
                <a:solidFill>
                  <a:schemeClr val="tx2"/>
                </a:solidFill>
              </a:defRPr>
            </a:lvl1pPr>
          </a:lstStyle>
          <a:p>
            <a:r>
              <a:rPr lang="en-GB" noProof="0" dirty="0"/>
              <a:t>Click to add title</a:t>
            </a:r>
          </a:p>
        </p:txBody>
      </p:sp>
      <p:sp>
        <p:nvSpPr>
          <p:cNvPr id="3" name="Content Placeholder 2"/>
          <p:cNvSpPr>
            <a:spLocks noGrp="1"/>
          </p:cNvSpPr>
          <p:nvPr>
            <p:ph idx="1" hasCustomPrompt="1"/>
          </p:nvPr>
        </p:nvSpPr>
        <p:spPr bwMode="white">
          <a:xfrm>
            <a:off x="360000" y="3352800"/>
            <a:ext cx="3584974"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6" name="Date Placeholder 5">
            <a:extLst>
              <a:ext uri="{FF2B5EF4-FFF2-40B4-BE49-F238E27FC236}">
                <a16:creationId xmlns:a16="http://schemas.microsoft.com/office/drawing/2014/main" id="{E8AE0849-ADA5-4C35-BD3D-32AEC0275BFE}"/>
              </a:ext>
            </a:extLst>
          </p:cNvPr>
          <p:cNvSpPr>
            <a:spLocks noGrp="1"/>
          </p:cNvSpPr>
          <p:nvPr>
            <p:ph type="dt" sz="half" idx="10"/>
          </p:nvPr>
        </p:nvSpPr>
        <p:spPr/>
        <p:txBody>
          <a:bodyPr/>
          <a:lstStyle/>
          <a:p>
            <a:fld id="{B6F065B1-CCC8-4072-99B6-C71232109F4F}" type="datetime1">
              <a:rPr lang="en-GB" smtClean="0"/>
              <a:t>21/01/2025</a:t>
            </a:fld>
            <a:endParaRPr lang="en-GB" dirty="0"/>
          </a:p>
        </p:txBody>
      </p:sp>
      <p:sp>
        <p:nvSpPr>
          <p:cNvPr id="9" name="Footer Placeholder 8">
            <a:extLst>
              <a:ext uri="{FF2B5EF4-FFF2-40B4-BE49-F238E27FC236}">
                <a16:creationId xmlns:a16="http://schemas.microsoft.com/office/drawing/2014/main" id="{71AB1FEE-9EFB-4823-A0D2-ECFD3E905429}"/>
              </a:ext>
            </a:extLst>
          </p:cNvPr>
          <p:cNvSpPr>
            <a:spLocks noGrp="1"/>
          </p:cNvSpPr>
          <p:nvPr>
            <p:ph type="ftr" sz="quarter" idx="11"/>
          </p:nvPr>
        </p:nvSpPr>
        <p:spPr>
          <a:xfrm>
            <a:off x="4657725" y="6438798"/>
            <a:ext cx="5562275" cy="144000"/>
          </a:xfrm>
        </p:spPr>
        <p:txBody>
          <a:bodyPr/>
          <a:lstStyle/>
          <a:p>
            <a:endParaRPr lang="en-GB" dirty="0"/>
          </a:p>
        </p:txBody>
      </p:sp>
      <p:sp>
        <p:nvSpPr>
          <p:cNvPr id="11" name="Slide Number Placeholder 10">
            <a:extLst>
              <a:ext uri="{FF2B5EF4-FFF2-40B4-BE49-F238E27FC236}">
                <a16:creationId xmlns:a16="http://schemas.microsoft.com/office/drawing/2014/main" id="{14A6979C-ADCB-4300-A9EA-07138DC9371F}"/>
              </a:ext>
            </a:extLst>
          </p:cNvPr>
          <p:cNvSpPr>
            <a:spLocks noGrp="1"/>
          </p:cNvSpPr>
          <p:nvPr>
            <p:ph type="sldNum" sz="quarter" idx="12"/>
          </p:nvPr>
        </p:nvSpPr>
        <p:spPr/>
        <p:txBody>
          <a:bodyPr/>
          <a:lstStyle/>
          <a:p>
            <a:fld id="{23AA811B-2EBD-4900-905E-5BE206449611}" type="slidenum">
              <a:rPr lang="en-GB" smtClean="0"/>
              <a:pPr/>
              <a:t>‹#›</a:t>
            </a:fld>
            <a:endParaRPr lang="en-GB" dirty="0"/>
          </a:p>
        </p:txBody>
      </p:sp>
      <p:sp>
        <p:nvSpPr>
          <p:cNvPr id="13" name="Lav dynamik">
            <a:extLst>
              <a:ext uri="{FF2B5EF4-FFF2-40B4-BE49-F238E27FC236}">
                <a16:creationId xmlns:a16="http://schemas.microsoft.com/office/drawing/2014/main" id="{B1EEDA58-6175-4232-A50D-8C1F8D8DDEA6}"/>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dirty="0">
                <a:solidFill>
                  <a:schemeClr val="tx2"/>
                </a:solidFill>
              </a:rPr>
              <a:t>Ramboll</a:t>
            </a:r>
          </a:p>
        </p:txBody>
      </p:sp>
    </p:spTree>
    <p:extLst>
      <p:ext uri="{BB962C8B-B14F-4D97-AF65-F5344CB8AC3E}">
        <p14:creationId xmlns:p14="http://schemas.microsoft.com/office/powerpoint/2010/main" val="2147273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93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18024-0719-A9C6-DA06-394856EDB7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802961-75E2-574D-72B4-F9EDE176B5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ED21F9-A9AD-84BA-6C86-3431622269E0}"/>
              </a:ext>
            </a:extLst>
          </p:cNvPr>
          <p:cNvSpPr>
            <a:spLocks noGrp="1"/>
          </p:cNvSpPr>
          <p:nvPr>
            <p:ph type="dt" sz="half" idx="10"/>
          </p:nvPr>
        </p:nvSpPr>
        <p:spPr/>
        <p:txBody>
          <a:bodyPr/>
          <a:lstStyle/>
          <a:p>
            <a:fld id="{30FA6479-799C-4953-B236-1FC290A4AA4E}" type="datetimeFigureOut">
              <a:rPr lang="en-US" smtClean="0"/>
              <a:t>1/21/2025</a:t>
            </a:fld>
            <a:endParaRPr lang="en-US"/>
          </a:p>
        </p:txBody>
      </p:sp>
      <p:sp>
        <p:nvSpPr>
          <p:cNvPr id="5" name="Footer Placeholder 4">
            <a:extLst>
              <a:ext uri="{FF2B5EF4-FFF2-40B4-BE49-F238E27FC236}">
                <a16:creationId xmlns:a16="http://schemas.microsoft.com/office/drawing/2014/main" id="{77145C6B-24A4-76E6-516D-CB0D35C3FF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7C6BB5-9C0C-96B2-3496-32FB8588BE03}"/>
              </a:ext>
            </a:extLst>
          </p:cNvPr>
          <p:cNvSpPr>
            <a:spLocks noGrp="1"/>
          </p:cNvSpPr>
          <p:nvPr>
            <p:ph type="sldNum" sz="quarter" idx="12"/>
          </p:nvPr>
        </p:nvSpPr>
        <p:spPr/>
        <p:txBody>
          <a:bodyPr/>
          <a:lstStyle/>
          <a:p>
            <a:fld id="{EFECDEE8-6E30-44BC-B8D4-01528E3B3CA9}" type="slidenum">
              <a:rPr lang="en-US" smtClean="0"/>
              <a:t>‹#›</a:t>
            </a:fld>
            <a:endParaRPr lang="en-US"/>
          </a:p>
        </p:txBody>
      </p:sp>
    </p:spTree>
    <p:extLst>
      <p:ext uri="{BB962C8B-B14F-4D97-AF65-F5344CB8AC3E}">
        <p14:creationId xmlns:p14="http://schemas.microsoft.com/office/powerpoint/2010/main" val="4274023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D89CE-D22A-734B-4223-B13F3E6B88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094BC5-0BEF-FC8E-8007-DA782F0A10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FCBC89-1F30-9022-1286-705C14E3C341}"/>
              </a:ext>
            </a:extLst>
          </p:cNvPr>
          <p:cNvSpPr>
            <a:spLocks noGrp="1"/>
          </p:cNvSpPr>
          <p:nvPr>
            <p:ph type="dt" sz="half" idx="10"/>
          </p:nvPr>
        </p:nvSpPr>
        <p:spPr/>
        <p:txBody>
          <a:bodyPr/>
          <a:lstStyle/>
          <a:p>
            <a:fld id="{30FA6479-799C-4953-B236-1FC290A4AA4E}" type="datetimeFigureOut">
              <a:rPr lang="en-US" smtClean="0"/>
              <a:t>1/21/2025</a:t>
            </a:fld>
            <a:endParaRPr lang="en-US"/>
          </a:p>
        </p:txBody>
      </p:sp>
      <p:sp>
        <p:nvSpPr>
          <p:cNvPr id="5" name="Footer Placeholder 4">
            <a:extLst>
              <a:ext uri="{FF2B5EF4-FFF2-40B4-BE49-F238E27FC236}">
                <a16:creationId xmlns:a16="http://schemas.microsoft.com/office/drawing/2014/main" id="{C3AB80B7-F9A8-DB0B-1BFA-688419093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3BABE5-0603-3CF0-BA34-86724B8F6B95}"/>
              </a:ext>
            </a:extLst>
          </p:cNvPr>
          <p:cNvSpPr>
            <a:spLocks noGrp="1"/>
          </p:cNvSpPr>
          <p:nvPr>
            <p:ph type="sldNum" sz="quarter" idx="12"/>
          </p:nvPr>
        </p:nvSpPr>
        <p:spPr/>
        <p:txBody>
          <a:bodyPr/>
          <a:lstStyle/>
          <a:p>
            <a:fld id="{EFECDEE8-6E30-44BC-B8D4-01528E3B3CA9}" type="slidenum">
              <a:rPr lang="en-US" smtClean="0"/>
              <a:t>‹#›</a:t>
            </a:fld>
            <a:endParaRPr lang="en-US"/>
          </a:p>
        </p:txBody>
      </p:sp>
    </p:spTree>
    <p:extLst>
      <p:ext uri="{BB962C8B-B14F-4D97-AF65-F5344CB8AC3E}">
        <p14:creationId xmlns:p14="http://schemas.microsoft.com/office/powerpoint/2010/main" val="356595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91DF0-18B2-DBB1-094D-A6C9821895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173B54-C11E-D58A-BF2F-9677020E61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4F048A-96A1-D90B-E4DC-36F346C2E9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928D59-1B3E-9118-0FB9-91CFCEEFA5D8}"/>
              </a:ext>
            </a:extLst>
          </p:cNvPr>
          <p:cNvSpPr>
            <a:spLocks noGrp="1"/>
          </p:cNvSpPr>
          <p:nvPr>
            <p:ph type="dt" sz="half" idx="10"/>
          </p:nvPr>
        </p:nvSpPr>
        <p:spPr/>
        <p:txBody>
          <a:bodyPr/>
          <a:lstStyle/>
          <a:p>
            <a:fld id="{30FA6479-799C-4953-B236-1FC290A4AA4E}" type="datetimeFigureOut">
              <a:rPr lang="en-US" smtClean="0"/>
              <a:t>1/21/2025</a:t>
            </a:fld>
            <a:endParaRPr lang="en-US"/>
          </a:p>
        </p:txBody>
      </p:sp>
      <p:sp>
        <p:nvSpPr>
          <p:cNvPr id="6" name="Footer Placeholder 5">
            <a:extLst>
              <a:ext uri="{FF2B5EF4-FFF2-40B4-BE49-F238E27FC236}">
                <a16:creationId xmlns:a16="http://schemas.microsoft.com/office/drawing/2014/main" id="{AC1EFF17-0E09-BBCC-1C0B-665FFD02D0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9F7FFA-62E3-3A8E-6FD8-01C3D72D5D0A}"/>
              </a:ext>
            </a:extLst>
          </p:cNvPr>
          <p:cNvSpPr>
            <a:spLocks noGrp="1"/>
          </p:cNvSpPr>
          <p:nvPr>
            <p:ph type="sldNum" sz="quarter" idx="12"/>
          </p:nvPr>
        </p:nvSpPr>
        <p:spPr/>
        <p:txBody>
          <a:bodyPr/>
          <a:lstStyle/>
          <a:p>
            <a:fld id="{EFECDEE8-6E30-44BC-B8D4-01528E3B3CA9}" type="slidenum">
              <a:rPr lang="en-US" smtClean="0"/>
              <a:t>‹#›</a:t>
            </a:fld>
            <a:endParaRPr lang="en-US"/>
          </a:p>
        </p:txBody>
      </p:sp>
    </p:spTree>
    <p:extLst>
      <p:ext uri="{BB962C8B-B14F-4D97-AF65-F5344CB8AC3E}">
        <p14:creationId xmlns:p14="http://schemas.microsoft.com/office/powerpoint/2010/main" val="185328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E2D93-217A-BD4B-BE5E-4FE2A84121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25293A-B117-770B-12F2-2A8A3251CA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DBD621-FE94-6538-2A26-06FA164AF0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58F6CB-BC2B-2B5A-5647-830FA31308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51220-C922-8466-2159-5A12B0C191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808663-1ED0-F480-956A-198C76DB1847}"/>
              </a:ext>
            </a:extLst>
          </p:cNvPr>
          <p:cNvSpPr>
            <a:spLocks noGrp="1"/>
          </p:cNvSpPr>
          <p:nvPr>
            <p:ph type="dt" sz="half" idx="10"/>
          </p:nvPr>
        </p:nvSpPr>
        <p:spPr/>
        <p:txBody>
          <a:bodyPr/>
          <a:lstStyle/>
          <a:p>
            <a:fld id="{30FA6479-799C-4953-B236-1FC290A4AA4E}" type="datetimeFigureOut">
              <a:rPr lang="en-US" smtClean="0"/>
              <a:t>1/21/2025</a:t>
            </a:fld>
            <a:endParaRPr lang="en-US"/>
          </a:p>
        </p:txBody>
      </p:sp>
      <p:sp>
        <p:nvSpPr>
          <p:cNvPr id="8" name="Footer Placeholder 7">
            <a:extLst>
              <a:ext uri="{FF2B5EF4-FFF2-40B4-BE49-F238E27FC236}">
                <a16:creationId xmlns:a16="http://schemas.microsoft.com/office/drawing/2014/main" id="{047FBFF4-8679-033D-51FA-6F18AD8047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DCABFD0-AB30-CACA-6A7B-551E8951C749}"/>
              </a:ext>
            </a:extLst>
          </p:cNvPr>
          <p:cNvSpPr>
            <a:spLocks noGrp="1"/>
          </p:cNvSpPr>
          <p:nvPr>
            <p:ph type="sldNum" sz="quarter" idx="12"/>
          </p:nvPr>
        </p:nvSpPr>
        <p:spPr/>
        <p:txBody>
          <a:bodyPr/>
          <a:lstStyle/>
          <a:p>
            <a:fld id="{EFECDEE8-6E30-44BC-B8D4-01528E3B3CA9}" type="slidenum">
              <a:rPr lang="en-US" smtClean="0"/>
              <a:t>‹#›</a:t>
            </a:fld>
            <a:endParaRPr lang="en-US"/>
          </a:p>
        </p:txBody>
      </p:sp>
    </p:spTree>
    <p:extLst>
      <p:ext uri="{BB962C8B-B14F-4D97-AF65-F5344CB8AC3E}">
        <p14:creationId xmlns:p14="http://schemas.microsoft.com/office/powerpoint/2010/main" val="470242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992D0-D80D-47EA-CCDC-45DDD4FD9B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A1D9160-0B40-F38E-2050-02C112F23240}"/>
              </a:ext>
            </a:extLst>
          </p:cNvPr>
          <p:cNvSpPr>
            <a:spLocks noGrp="1"/>
          </p:cNvSpPr>
          <p:nvPr>
            <p:ph type="dt" sz="half" idx="10"/>
          </p:nvPr>
        </p:nvSpPr>
        <p:spPr/>
        <p:txBody>
          <a:bodyPr/>
          <a:lstStyle/>
          <a:p>
            <a:fld id="{30FA6479-799C-4953-B236-1FC290A4AA4E}" type="datetimeFigureOut">
              <a:rPr lang="en-US" smtClean="0"/>
              <a:t>1/21/2025</a:t>
            </a:fld>
            <a:endParaRPr lang="en-US"/>
          </a:p>
        </p:txBody>
      </p:sp>
      <p:sp>
        <p:nvSpPr>
          <p:cNvPr id="4" name="Footer Placeholder 3">
            <a:extLst>
              <a:ext uri="{FF2B5EF4-FFF2-40B4-BE49-F238E27FC236}">
                <a16:creationId xmlns:a16="http://schemas.microsoft.com/office/drawing/2014/main" id="{58ACB301-2F4D-0944-8340-6F43EF64C9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D7DC531-EED5-7CD1-48D3-DDB8F2F7EBBD}"/>
              </a:ext>
            </a:extLst>
          </p:cNvPr>
          <p:cNvSpPr>
            <a:spLocks noGrp="1"/>
          </p:cNvSpPr>
          <p:nvPr>
            <p:ph type="sldNum" sz="quarter" idx="12"/>
          </p:nvPr>
        </p:nvSpPr>
        <p:spPr/>
        <p:txBody>
          <a:bodyPr/>
          <a:lstStyle/>
          <a:p>
            <a:fld id="{EFECDEE8-6E30-44BC-B8D4-01528E3B3CA9}" type="slidenum">
              <a:rPr lang="en-US" smtClean="0"/>
              <a:t>‹#›</a:t>
            </a:fld>
            <a:endParaRPr lang="en-US"/>
          </a:p>
        </p:txBody>
      </p:sp>
    </p:spTree>
    <p:extLst>
      <p:ext uri="{BB962C8B-B14F-4D97-AF65-F5344CB8AC3E}">
        <p14:creationId xmlns:p14="http://schemas.microsoft.com/office/powerpoint/2010/main" val="1753245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134594-26D0-4C1E-5418-43C302763497}"/>
              </a:ext>
            </a:extLst>
          </p:cNvPr>
          <p:cNvSpPr>
            <a:spLocks noGrp="1"/>
          </p:cNvSpPr>
          <p:nvPr>
            <p:ph type="dt" sz="half" idx="10"/>
          </p:nvPr>
        </p:nvSpPr>
        <p:spPr/>
        <p:txBody>
          <a:bodyPr/>
          <a:lstStyle/>
          <a:p>
            <a:fld id="{30FA6479-799C-4953-B236-1FC290A4AA4E}" type="datetimeFigureOut">
              <a:rPr lang="en-US" smtClean="0"/>
              <a:t>1/21/2025</a:t>
            </a:fld>
            <a:endParaRPr lang="en-US"/>
          </a:p>
        </p:txBody>
      </p:sp>
      <p:sp>
        <p:nvSpPr>
          <p:cNvPr id="3" name="Footer Placeholder 2">
            <a:extLst>
              <a:ext uri="{FF2B5EF4-FFF2-40B4-BE49-F238E27FC236}">
                <a16:creationId xmlns:a16="http://schemas.microsoft.com/office/drawing/2014/main" id="{4B6D18D5-638D-EABE-512A-B31E6E05CF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012C9D-6387-B8D5-7BCA-C26BCB17069D}"/>
              </a:ext>
            </a:extLst>
          </p:cNvPr>
          <p:cNvSpPr>
            <a:spLocks noGrp="1"/>
          </p:cNvSpPr>
          <p:nvPr>
            <p:ph type="sldNum" sz="quarter" idx="12"/>
          </p:nvPr>
        </p:nvSpPr>
        <p:spPr/>
        <p:txBody>
          <a:bodyPr/>
          <a:lstStyle/>
          <a:p>
            <a:fld id="{EFECDEE8-6E30-44BC-B8D4-01528E3B3CA9}" type="slidenum">
              <a:rPr lang="en-US" smtClean="0"/>
              <a:t>‹#›</a:t>
            </a:fld>
            <a:endParaRPr lang="en-US"/>
          </a:p>
        </p:txBody>
      </p:sp>
    </p:spTree>
    <p:extLst>
      <p:ext uri="{BB962C8B-B14F-4D97-AF65-F5344CB8AC3E}">
        <p14:creationId xmlns:p14="http://schemas.microsoft.com/office/powerpoint/2010/main" val="1907302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077BF-915E-D866-B0D3-A804A2C573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D1A293-2D55-654F-EDCF-E5166BC3D4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42468E5-1C82-15C6-75A0-007C1A2B5D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847625-4CF9-82A9-FF12-706FA4E0E970}"/>
              </a:ext>
            </a:extLst>
          </p:cNvPr>
          <p:cNvSpPr>
            <a:spLocks noGrp="1"/>
          </p:cNvSpPr>
          <p:nvPr>
            <p:ph type="dt" sz="half" idx="10"/>
          </p:nvPr>
        </p:nvSpPr>
        <p:spPr/>
        <p:txBody>
          <a:bodyPr/>
          <a:lstStyle/>
          <a:p>
            <a:fld id="{30FA6479-799C-4953-B236-1FC290A4AA4E}" type="datetimeFigureOut">
              <a:rPr lang="en-US" smtClean="0"/>
              <a:t>1/21/2025</a:t>
            </a:fld>
            <a:endParaRPr lang="en-US"/>
          </a:p>
        </p:txBody>
      </p:sp>
      <p:sp>
        <p:nvSpPr>
          <p:cNvPr id="6" name="Footer Placeholder 5">
            <a:extLst>
              <a:ext uri="{FF2B5EF4-FFF2-40B4-BE49-F238E27FC236}">
                <a16:creationId xmlns:a16="http://schemas.microsoft.com/office/drawing/2014/main" id="{6D85FC19-9F61-6E39-FC12-426B4C3FD7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EE61D1-71E5-2F3C-AF5A-8FFEE0AAEAFF}"/>
              </a:ext>
            </a:extLst>
          </p:cNvPr>
          <p:cNvSpPr>
            <a:spLocks noGrp="1"/>
          </p:cNvSpPr>
          <p:nvPr>
            <p:ph type="sldNum" sz="quarter" idx="12"/>
          </p:nvPr>
        </p:nvSpPr>
        <p:spPr/>
        <p:txBody>
          <a:bodyPr/>
          <a:lstStyle/>
          <a:p>
            <a:fld id="{EFECDEE8-6E30-44BC-B8D4-01528E3B3CA9}" type="slidenum">
              <a:rPr lang="en-US" smtClean="0"/>
              <a:t>‹#›</a:t>
            </a:fld>
            <a:endParaRPr lang="en-US"/>
          </a:p>
        </p:txBody>
      </p:sp>
    </p:spTree>
    <p:extLst>
      <p:ext uri="{BB962C8B-B14F-4D97-AF65-F5344CB8AC3E}">
        <p14:creationId xmlns:p14="http://schemas.microsoft.com/office/powerpoint/2010/main" val="2473299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1F581-81DF-7362-18D0-E7320523FB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B246C2-FEDC-3A52-9442-1778F8B1A4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792732-FD53-23FC-5F65-36263AAF7A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017714-7F42-C752-663D-78B82E27EC8E}"/>
              </a:ext>
            </a:extLst>
          </p:cNvPr>
          <p:cNvSpPr>
            <a:spLocks noGrp="1"/>
          </p:cNvSpPr>
          <p:nvPr>
            <p:ph type="dt" sz="half" idx="10"/>
          </p:nvPr>
        </p:nvSpPr>
        <p:spPr/>
        <p:txBody>
          <a:bodyPr/>
          <a:lstStyle/>
          <a:p>
            <a:fld id="{30FA6479-799C-4953-B236-1FC290A4AA4E}" type="datetimeFigureOut">
              <a:rPr lang="en-US" smtClean="0"/>
              <a:t>1/21/2025</a:t>
            </a:fld>
            <a:endParaRPr lang="en-US"/>
          </a:p>
        </p:txBody>
      </p:sp>
      <p:sp>
        <p:nvSpPr>
          <p:cNvPr id="6" name="Footer Placeholder 5">
            <a:extLst>
              <a:ext uri="{FF2B5EF4-FFF2-40B4-BE49-F238E27FC236}">
                <a16:creationId xmlns:a16="http://schemas.microsoft.com/office/drawing/2014/main" id="{B730863D-6B5F-126E-E391-48BB835F51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4569D4-D84A-95A2-6DA4-9B4737BDD69C}"/>
              </a:ext>
            </a:extLst>
          </p:cNvPr>
          <p:cNvSpPr>
            <a:spLocks noGrp="1"/>
          </p:cNvSpPr>
          <p:nvPr>
            <p:ph type="sldNum" sz="quarter" idx="12"/>
          </p:nvPr>
        </p:nvSpPr>
        <p:spPr/>
        <p:txBody>
          <a:bodyPr/>
          <a:lstStyle/>
          <a:p>
            <a:fld id="{EFECDEE8-6E30-44BC-B8D4-01528E3B3CA9}" type="slidenum">
              <a:rPr lang="en-US" smtClean="0"/>
              <a:t>‹#›</a:t>
            </a:fld>
            <a:endParaRPr lang="en-US"/>
          </a:p>
        </p:txBody>
      </p:sp>
    </p:spTree>
    <p:extLst>
      <p:ext uri="{BB962C8B-B14F-4D97-AF65-F5344CB8AC3E}">
        <p14:creationId xmlns:p14="http://schemas.microsoft.com/office/powerpoint/2010/main" val="3316094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9FB48D-C0B6-3355-3E11-997D826EF6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CEF18A-F404-F0B7-BEC2-42806AF5B4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E733E2-B385-329A-69AD-7EB95C3E29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FA6479-799C-4953-B236-1FC290A4AA4E}" type="datetimeFigureOut">
              <a:rPr lang="en-US" smtClean="0"/>
              <a:t>1/21/2025</a:t>
            </a:fld>
            <a:endParaRPr lang="en-US"/>
          </a:p>
        </p:txBody>
      </p:sp>
      <p:sp>
        <p:nvSpPr>
          <p:cNvPr id="5" name="Footer Placeholder 4">
            <a:extLst>
              <a:ext uri="{FF2B5EF4-FFF2-40B4-BE49-F238E27FC236}">
                <a16:creationId xmlns:a16="http://schemas.microsoft.com/office/drawing/2014/main" id="{A6F6BC99-1166-F1B0-8F25-731C9BCCD0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EE57344-594B-2D7C-7ED6-3B591C8155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ECDEE8-6E30-44BC-B8D4-01528E3B3CA9}" type="slidenum">
              <a:rPr lang="en-US" smtClean="0"/>
              <a:t>‹#›</a:t>
            </a:fld>
            <a:endParaRPr lang="en-US"/>
          </a:p>
        </p:txBody>
      </p:sp>
    </p:spTree>
    <p:extLst>
      <p:ext uri="{BB962C8B-B14F-4D97-AF65-F5344CB8AC3E}">
        <p14:creationId xmlns:p14="http://schemas.microsoft.com/office/powerpoint/2010/main" val="2035179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chart" Target="../charts/chart2.xml"/><Relationship Id="rId1" Type="http://schemas.openxmlformats.org/officeDocument/2006/relationships/slideLayout" Target="../slideLayouts/slideLayout7.xml"/><Relationship Id="rId6" Type="http://schemas.openxmlformats.org/officeDocument/2006/relationships/chart" Target="../charts/chart3.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jpe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BE4FF8C-1673-C86D-6F1C-0F628C6DAC95}"/>
              </a:ext>
            </a:extLst>
          </p:cNvPr>
          <p:cNvGrpSpPr/>
          <p:nvPr/>
        </p:nvGrpSpPr>
        <p:grpSpPr>
          <a:xfrm>
            <a:off x="3016148" y="701070"/>
            <a:ext cx="7266072" cy="4723245"/>
            <a:chOff x="1739441" y="722437"/>
            <a:chExt cx="7266072" cy="4723245"/>
          </a:xfrm>
        </p:grpSpPr>
        <p:sp>
          <p:nvSpPr>
            <p:cNvPr id="5" name="Freeform: Shape 4">
              <a:extLst>
                <a:ext uri="{FF2B5EF4-FFF2-40B4-BE49-F238E27FC236}">
                  <a16:creationId xmlns:a16="http://schemas.microsoft.com/office/drawing/2014/main" id="{E3042949-A513-EEA4-AF7B-528D26159CDD}"/>
                </a:ext>
              </a:extLst>
            </p:cNvPr>
            <p:cNvSpPr/>
            <p:nvPr/>
          </p:nvSpPr>
          <p:spPr>
            <a:xfrm>
              <a:off x="3746698" y="1075351"/>
              <a:ext cx="4370425" cy="4370331"/>
            </a:xfrm>
            <a:custGeom>
              <a:avLst/>
              <a:gdLst>
                <a:gd name="connsiteX0" fmla="*/ 0 w 4370425"/>
                <a:gd name="connsiteY0" fmla="*/ 2185166 h 4370331"/>
                <a:gd name="connsiteX1" fmla="*/ 2185213 w 4370425"/>
                <a:gd name="connsiteY1" fmla="*/ 0 h 4370331"/>
                <a:gd name="connsiteX2" fmla="*/ 4370426 w 4370425"/>
                <a:gd name="connsiteY2" fmla="*/ 2185166 h 4370331"/>
                <a:gd name="connsiteX3" fmla="*/ 2185213 w 4370425"/>
                <a:gd name="connsiteY3" fmla="*/ 4370332 h 4370331"/>
                <a:gd name="connsiteX4" fmla="*/ 0 w 4370425"/>
                <a:gd name="connsiteY4" fmla="*/ 2185166 h 4370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0425" h="4370331">
                  <a:moveTo>
                    <a:pt x="0" y="2185166"/>
                  </a:moveTo>
                  <a:cubicBezTo>
                    <a:pt x="0" y="978332"/>
                    <a:pt x="978353" y="0"/>
                    <a:pt x="2185213" y="0"/>
                  </a:cubicBezTo>
                  <a:cubicBezTo>
                    <a:pt x="3392073" y="0"/>
                    <a:pt x="4370426" y="978332"/>
                    <a:pt x="4370426" y="2185166"/>
                  </a:cubicBezTo>
                  <a:cubicBezTo>
                    <a:pt x="4370426" y="3392000"/>
                    <a:pt x="3392073" y="4370332"/>
                    <a:pt x="2185213" y="4370332"/>
                  </a:cubicBezTo>
                  <a:cubicBezTo>
                    <a:pt x="978353" y="4370332"/>
                    <a:pt x="0" y="3392000"/>
                    <a:pt x="0" y="2185166"/>
                  </a:cubicBezTo>
                  <a:close/>
                </a:path>
              </a:pathLst>
            </a:custGeom>
            <a:solidFill>
              <a:schemeClr val="bg2">
                <a:lumMod val="50000"/>
              </a:schemeClr>
            </a:solidFill>
            <a:ln w="57150">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12424" tIns="712410" rIns="712424" bIns="712410" numCol="1" spcCol="1270" anchor="ctr"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Faster</a:t>
              </a:r>
            </a:p>
          </p:txBody>
        </p:sp>
        <p:sp>
          <p:nvSpPr>
            <p:cNvPr id="8" name="Oval 7">
              <a:extLst>
                <a:ext uri="{FF2B5EF4-FFF2-40B4-BE49-F238E27FC236}">
                  <a16:creationId xmlns:a16="http://schemas.microsoft.com/office/drawing/2014/main" id="{45296A4E-2659-3C17-6DF9-1CB493638376}"/>
                </a:ext>
              </a:extLst>
            </p:cNvPr>
            <p:cNvSpPr/>
            <p:nvPr/>
          </p:nvSpPr>
          <p:spPr>
            <a:xfrm>
              <a:off x="8398352" y="2849011"/>
              <a:ext cx="351942" cy="35228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004CB44-0A93-500D-0D03-35A0BFE44C58}"/>
                </a:ext>
              </a:extLst>
            </p:cNvPr>
            <p:cNvSpPr/>
            <p:nvPr/>
          </p:nvSpPr>
          <p:spPr>
            <a:xfrm>
              <a:off x="1739441" y="1578634"/>
              <a:ext cx="2418533" cy="2329131"/>
            </a:xfrm>
            <a:custGeom>
              <a:avLst/>
              <a:gdLst>
                <a:gd name="connsiteX0" fmla="*/ 0 w 1776780"/>
                <a:gd name="connsiteY0" fmla="*/ 888107 h 1776213"/>
                <a:gd name="connsiteX1" fmla="*/ 888390 w 1776780"/>
                <a:gd name="connsiteY1" fmla="*/ 0 h 1776213"/>
                <a:gd name="connsiteX2" fmla="*/ 1776780 w 1776780"/>
                <a:gd name="connsiteY2" fmla="*/ 888107 h 1776213"/>
                <a:gd name="connsiteX3" fmla="*/ 888390 w 1776780"/>
                <a:gd name="connsiteY3" fmla="*/ 1776214 h 1776213"/>
                <a:gd name="connsiteX4" fmla="*/ 0 w 1776780"/>
                <a:gd name="connsiteY4" fmla="*/ 888107 h 1776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6780" h="1776213">
                  <a:moveTo>
                    <a:pt x="0" y="888107"/>
                  </a:moveTo>
                  <a:cubicBezTo>
                    <a:pt x="0" y="397619"/>
                    <a:pt x="397746" y="0"/>
                    <a:pt x="888390" y="0"/>
                  </a:cubicBezTo>
                  <a:cubicBezTo>
                    <a:pt x="1379034" y="0"/>
                    <a:pt x="1776780" y="397619"/>
                    <a:pt x="1776780" y="888107"/>
                  </a:cubicBezTo>
                  <a:cubicBezTo>
                    <a:pt x="1776780" y="1378595"/>
                    <a:pt x="1379034" y="1776214"/>
                    <a:pt x="888390" y="1776214"/>
                  </a:cubicBezTo>
                  <a:cubicBezTo>
                    <a:pt x="397746" y="1776214"/>
                    <a:pt x="0" y="1378595"/>
                    <a:pt x="0" y="888107"/>
                  </a:cubicBezTo>
                  <a:close/>
                </a:path>
              </a:pathLst>
            </a:cu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32593" tIns="332510" rIns="332593" bIns="332510" numCol="1" spcCol="1270" anchor="ctr"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r>
                <a:rPr kumimoji="0" lang="en-US" sz="1900" b="0" i="0" u="none" strike="noStrike" kern="1200" cap="none" spc="0" normalizeH="0" baseline="0" noProof="0" dirty="0">
                  <a:ln>
                    <a:noFill/>
                  </a:ln>
                  <a:solidFill>
                    <a:prstClr val="white"/>
                  </a:solidFill>
                  <a:effectLst/>
                  <a:uLnTx/>
                  <a:uFillTx/>
                  <a:latin typeface="Calibri" panose="020F0502020204030204"/>
                  <a:ea typeface="+mn-ea"/>
                  <a:cs typeface="+mn-cs"/>
                </a:rPr>
                <a:t>Helping towns and tribes get water infrastructure money</a:t>
              </a:r>
            </a:p>
          </p:txBody>
        </p:sp>
        <p:sp>
          <p:nvSpPr>
            <p:cNvPr id="15" name="Freeform: Shape 14">
              <a:extLst>
                <a:ext uri="{FF2B5EF4-FFF2-40B4-BE49-F238E27FC236}">
                  <a16:creationId xmlns:a16="http://schemas.microsoft.com/office/drawing/2014/main" id="{FBAB85C7-2760-18F7-AB2C-BD6545425079}"/>
                </a:ext>
              </a:extLst>
            </p:cNvPr>
            <p:cNvSpPr/>
            <p:nvPr/>
          </p:nvSpPr>
          <p:spPr>
            <a:xfrm>
              <a:off x="7228733" y="722437"/>
              <a:ext cx="1776780" cy="1712394"/>
            </a:xfrm>
            <a:custGeom>
              <a:avLst/>
              <a:gdLst>
                <a:gd name="connsiteX0" fmla="*/ 0 w 1776780"/>
                <a:gd name="connsiteY0" fmla="*/ 888107 h 1776213"/>
                <a:gd name="connsiteX1" fmla="*/ 888390 w 1776780"/>
                <a:gd name="connsiteY1" fmla="*/ 0 h 1776213"/>
                <a:gd name="connsiteX2" fmla="*/ 1776780 w 1776780"/>
                <a:gd name="connsiteY2" fmla="*/ 888107 h 1776213"/>
                <a:gd name="connsiteX3" fmla="*/ 888390 w 1776780"/>
                <a:gd name="connsiteY3" fmla="*/ 1776214 h 1776213"/>
                <a:gd name="connsiteX4" fmla="*/ 0 w 1776780"/>
                <a:gd name="connsiteY4" fmla="*/ 888107 h 1776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6780" h="1776213">
                  <a:moveTo>
                    <a:pt x="0" y="888107"/>
                  </a:moveTo>
                  <a:cubicBezTo>
                    <a:pt x="0" y="397619"/>
                    <a:pt x="397746" y="0"/>
                    <a:pt x="888390" y="0"/>
                  </a:cubicBezTo>
                  <a:cubicBezTo>
                    <a:pt x="1379034" y="0"/>
                    <a:pt x="1776780" y="397619"/>
                    <a:pt x="1776780" y="888107"/>
                  </a:cubicBezTo>
                  <a:cubicBezTo>
                    <a:pt x="1776780" y="1378595"/>
                    <a:pt x="1379034" y="1776214"/>
                    <a:pt x="888390" y="1776214"/>
                  </a:cubicBezTo>
                  <a:cubicBezTo>
                    <a:pt x="397746" y="1776214"/>
                    <a:pt x="0" y="1378595"/>
                    <a:pt x="0" y="888107"/>
                  </a:cubicBezTo>
                  <a:close/>
                </a:path>
              </a:pathLst>
            </a:custGeom>
            <a:solidFill>
              <a:srgbClr val="00B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32593" tIns="332510" rIns="332593" bIns="332510" numCol="1" spcCol="1270" anchor="ctr"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r>
                <a:rPr kumimoji="0" lang="en-US" sz="1900" b="0" i="0" u="none" strike="noStrike" kern="1200" cap="none" spc="0" normalizeH="0" baseline="0" noProof="0" dirty="0">
                  <a:ln>
                    <a:noFill/>
                  </a:ln>
                  <a:solidFill>
                    <a:prstClr val="white"/>
                  </a:solidFill>
                  <a:effectLst/>
                  <a:uLnTx/>
                  <a:uFillTx/>
                  <a:latin typeface="Calibri" panose="020F0502020204030204"/>
                  <a:ea typeface="+mn-ea"/>
                  <a:cs typeface="+mn-cs"/>
                </a:rPr>
                <a:t>Innovative private finance</a:t>
              </a:r>
            </a:p>
          </p:txBody>
        </p:sp>
        <p:sp>
          <p:nvSpPr>
            <p:cNvPr id="16" name="Oval 15">
              <a:extLst>
                <a:ext uri="{FF2B5EF4-FFF2-40B4-BE49-F238E27FC236}">
                  <a16:creationId xmlns:a16="http://schemas.microsoft.com/office/drawing/2014/main" id="{9C301061-2E26-13B4-9E11-F198048FAE80}"/>
                </a:ext>
              </a:extLst>
            </p:cNvPr>
            <p:cNvSpPr/>
            <p:nvPr/>
          </p:nvSpPr>
          <p:spPr>
            <a:xfrm>
              <a:off x="7772496" y="2254728"/>
              <a:ext cx="486054" cy="48604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9" name="Freeform: Shape 18">
            <a:extLst>
              <a:ext uri="{FF2B5EF4-FFF2-40B4-BE49-F238E27FC236}">
                <a16:creationId xmlns:a16="http://schemas.microsoft.com/office/drawing/2014/main" id="{5C3437AF-800C-A02C-9941-9247BBB3BACC}"/>
              </a:ext>
            </a:extLst>
          </p:cNvPr>
          <p:cNvSpPr/>
          <p:nvPr/>
        </p:nvSpPr>
        <p:spPr>
          <a:xfrm>
            <a:off x="4198712" y="3914906"/>
            <a:ext cx="1979572" cy="1776213"/>
          </a:xfrm>
          <a:custGeom>
            <a:avLst/>
            <a:gdLst>
              <a:gd name="connsiteX0" fmla="*/ 0 w 1776780"/>
              <a:gd name="connsiteY0" fmla="*/ 888107 h 1776213"/>
              <a:gd name="connsiteX1" fmla="*/ 888390 w 1776780"/>
              <a:gd name="connsiteY1" fmla="*/ 0 h 1776213"/>
              <a:gd name="connsiteX2" fmla="*/ 1776780 w 1776780"/>
              <a:gd name="connsiteY2" fmla="*/ 888107 h 1776213"/>
              <a:gd name="connsiteX3" fmla="*/ 888390 w 1776780"/>
              <a:gd name="connsiteY3" fmla="*/ 1776214 h 1776213"/>
              <a:gd name="connsiteX4" fmla="*/ 0 w 1776780"/>
              <a:gd name="connsiteY4" fmla="*/ 888107 h 1776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6780" h="1776213">
                <a:moveTo>
                  <a:pt x="0" y="888107"/>
                </a:moveTo>
                <a:cubicBezTo>
                  <a:pt x="0" y="397619"/>
                  <a:pt x="397746" y="0"/>
                  <a:pt x="888390" y="0"/>
                </a:cubicBezTo>
                <a:cubicBezTo>
                  <a:pt x="1379034" y="0"/>
                  <a:pt x="1776780" y="397619"/>
                  <a:pt x="1776780" y="888107"/>
                </a:cubicBezTo>
                <a:cubicBezTo>
                  <a:pt x="1776780" y="1378595"/>
                  <a:pt x="1379034" y="1776214"/>
                  <a:pt x="888390" y="1776214"/>
                </a:cubicBezTo>
                <a:cubicBezTo>
                  <a:pt x="397746" y="1776214"/>
                  <a:pt x="0" y="1378595"/>
                  <a:pt x="0" y="888107"/>
                </a:cubicBezTo>
                <a:close/>
              </a:path>
            </a:pathLst>
          </a:custGeom>
          <a:solidFill>
            <a:srgbClr val="00B0F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32593" tIns="332510" rIns="332593" bIns="332510" numCol="1" spcCol="1270" anchor="ctr"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r>
              <a:rPr kumimoji="0" lang="en-US" sz="1900" b="0" i="0" u="none" strike="noStrike" kern="1200" cap="none" spc="0" normalizeH="0" baseline="0" noProof="0" dirty="0">
                <a:ln>
                  <a:noFill/>
                </a:ln>
                <a:solidFill>
                  <a:prstClr val="white"/>
                </a:solidFill>
                <a:effectLst/>
                <a:uLnTx/>
                <a:uFillTx/>
                <a:latin typeface="Calibri" panose="020F0502020204030204"/>
                <a:ea typeface="+mn-ea"/>
                <a:cs typeface="+mn-cs"/>
              </a:rPr>
              <a:t>Outcome contracting &amp; procurement </a:t>
            </a:r>
          </a:p>
        </p:txBody>
      </p:sp>
      <p:sp>
        <p:nvSpPr>
          <p:cNvPr id="20" name="Freeform: Shape 19">
            <a:extLst>
              <a:ext uri="{FF2B5EF4-FFF2-40B4-BE49-F238E27FC236}">
                <a16:creationId xmlns:a16="http://schemas.microsoft.com/office/drawing/2014/main" id="{4899DC74-AB87-9165-A8AA-329F25FA35EB}"/>
              </a:ext>
            </a:extLst>
          </p:cNvPr>
          <p:cNvSpPr/>
          <p:nvPr/>
        </p:nvSpPr>
        <p:spPr>
          <a:xfrm>
            <a:off x="5152748" y="219731"/>
            <a:ext cx="1979572" cy="1924029"/>
          </a:xfrm>
          <a:custGeom>
            <a:avLst/>
            <a:gdLst>
              <a:gd name="connsiteX0" fmla="*/ 0 w 1776780"/>
              <a:gd name="connsiteY0" fmla="*/ 888107 h 1776213"/>
              <a:gd name="connsiteX1" fmla="*/ 888390 w 1776780"/>
              <a:gd name="connsiteY1" fmla="*/ 0 h 1776213"/>
              <a:gd name="connsiteX2" fmla="*/ 1776780 w 1776780"/>
              <a:gd name="connsiteY2" fmla="*/ 888107 h 1776213"/>
              <a:gd name="connsiteX3" fmla="*/ 888390 w 1776780"/>
              <a:gd name="connsiteY3" fmla="*/ 1776214 h 1776213"/>
              <a:gd name="connsiteX4" fmla="*/ 0 w 1776780"/>
              <a:gd name="connsiteY4" fmla="*/ 888107 h 1776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6780" h="1776213">
                <a:moveTo>
                  <a:pt x="0" y="888107"/>
                </a:moveTo>
                <a:cubicBezTo>
                  <a:pt x="0" y="397619"/>
                  <a:pt x="397746" y="0"/>
                  <a:pt x="888390" y="0"/>
                </a:cubicBezTo>
                <a:cubicBezTo>
                  <a:pt x="1379034" y="0"/>
                  <a:pt x="1776780" y="397619"/>
                  <a:pt x="1776780" y="888107"/>
                </a:cubicBezTo>
                <a:cubicBezTo>
                  <a:pt x="1776780" y="1378595"/>
                  <a:pt x="1379034" y="1776214"/>
                  <a:pt x="888390" y="1776214"/>
                </a:cubicBezTo>
                <a:cubicBezTo>
                  <a:pt x="397746" y="1776214"/>
                  <a:pt x="0" y="1378595"/>
                  <a:pt x="0" y="888107"/>
                </a:cubicBezTo>
                <a:close/>
              </a:path>
            </a:pathLst>
          </a:custGeom>
          <a:solidFill>
            <a:schemeClr val="accent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32593" tIns="332510" rIns="332593" bIns="332510" numCol="1" spcCol="1270" anchor="ctr"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r>
              <a:rPr kumimoji="0" lang="en-US" sz="1900" b="0" i="0" u="none" strike="noStrike" kern="1200" cap="none" spc="0" normalizeH="0" baseline="0" noProof="0" dirty="0">
                <a:ln>
                  <a:noFill/>
                </a:ln>
                <a:solidFill>
                  <a:prstClr val="white"/>
                </a:solidFill>
                <a:effectLst/>
                <a:uLnTx/>
                <a:uFillTx/>
                <a:latin typeface="Calibri" panose="020F0502020204030204"/>
                <a:ea typeface="+mn-ea"/>
                <a:cs typeface="+mn-cs"/>
              </a:rPr>
              <a:t>Tech and AI solutions for conservation</a:t>
            </a:r>
          </a:p>
        </p:txBody>
      </p:sp>
      <p:sp>
        <p:nvSpPr>
          <p:cNvPr id="21" name="Freeform: Shape 20">
            <a:extLst>
              <a:ext uri="{FF2B5EF4-FFF2-40B4-BE49-F238E27FC236}">
                <a16:creationId xmlns:a16="http://schemas.microsoft.com/office/drawing/2014/main" id="{80EF1358-01D7-1A45-6387-C7EECCC6AEE5}"/>
              </a:ext>
            </a:extLst>
          </p:cNvPr>
          <p:cNvSpPr/>
          <p:nvPr/>
        </p:nvSpPr>
        <p:spPr>
          <a:xfrm>
            <a:off x="7028522" y="4248060"/>
            <a:ext cx="2068470" cy="1908870"/>
          </a:xfrm>
          <a:custGeom>
            <a:avLst/>
            <a:gdLst>
              <a:gd name="connsiteX0" fmla="*/ 0 w 1776780"/>
              <a:gd name="connsiteY0" fmla="*/ 888107 h 1776213"/>
              <a:gd name="connsiteX1" fmla="*/ 888390 w 1776780"/>
              <a:gd name="connsiteY1" fmla="*/ 0 h 1776213"/>
              <a:gd name="connsiteX2" fmla="*/ 1776780 w 1776780"/>
              <a:gd name="connsiteY2" fmla="*/ 888107 h 1776213"/>
              <a:gd name="connsiteX3" fmla="*/ 888390 w 1776780"/>
              <a:gd name="connsiteY3" fmla="*/ 1776214 h 1776213"/>
              <a:gd name="connsiteX4" fmla="*/ 0 w 1776780"/>
              <a:gd name="connsiteY4" fmla="*/ 888107 h 1776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6780" h="1776213">
                <a:moveTo>
                  <a:pt x="0" y="888107"/>
                </a:moveTo>
                <a:cubicBezTo>
                  <a:pt x="0" y="397619"/>
                  <a:pt x="397746" y="0"/>
                  <a:pt x="888390" y="0"/>
                </a:cubicBezTo>
                <a:cubicBezTo>
                  <a:pt x="1379034" y="0"/>
                  <a:pt x="1776780" y="397619"/>
                  <a:pt x="1776780" y="888107"/>
                </a:cubicBezTo>
                <a:cubicBezTo>
                  <a:pt x="1776780" y="1378595"/>
                  <a:pt x="1379034" y="1776214"/>
                  <a:pt x="888390" y="1776214"/>
                </a:cubicBezTo>
                <a:cubicBezTo>
                  <a:pt x="397746" y="1776214"/>
                  <a:pt x="0" y="1378595"/>
                  <a:pt x="0" y="888107"/>
                </a:cubicBezTo>
                <a:close/>
              </a:path>
            </a:pathLst>
          </a:custGeom>
          <a:solidFill>
            <a:schemeClr val="accent6">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32593" tIns="332510" rIns="332593" bIns="332510" numCol="1" spcCol="1270" anchor="ctr"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r>
              <a:rPr kumimoji="0" lang="en-US" sz="1900" b="0" i="0" u="none" strike="noStrike" kern="1200" cap="none" spc="0" normalizeH="0" baseline="0" noProof="0" dirty="0">
                <a:ln>
                  <a:noFill/>
                </a:ln>
                <a:solidFill>
                  <a:prstClr val="white"/>
                </a:solidFill>
                <a:effectLst/>
                <a:uLnTx/>
                <a:uFillTx/>
                <a:latin typeface="Calibri" panose="020F0502020204030204"/>
                <a:ea typeface="+mn-ea"/>
                <a:cs typeface="+mn-cs"/>
              </a:rPr>
              <a:t>Effective permitting</a:t>
            </a:r>
          </a:p>
        </p:txBody>
      </p:sp>
      <p:pic>
        <p:nvPicPr>
          <p:cNvPr id="2050" name="Picture 2" descr="Environmental Policy Innovation Center">
            <a:extLst>
              <a:ext uri="{FF2B5EF4-FFF2-40B4-BE49-F238E27FC236}">
                <a16:creationId xmlns:a16="http://schemas.microsoft.com/office/drawing/2014/main" id="{DB4D8210-6982-A752-DB1F-553C3B8CC4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792" y="5503330"/>
            <a:ext cx="4114800" cy="1020663"/>
          </a:xfrm>
          <a:prstGeom prst="rect">
            <a:avLst/>
          </a:prstGeom>
          <a:noFill/>
          <a:extLst>
            <a:ext uri="{909E8E84-426E-40DD-AFC4-6F175D3DCCD1}">
              <a14:hiddenFill xmlns:a14="http://schemas.microsoft.com/office/drawing/2010/main">
                <a:solidFill>
                  <a:srgbClr val="FFFFFF"/>
                </a:solidFill>
              </a14:hiddenFill>
            </a:ext>
          </a:extLst>
        </p:spPr>
      </p:pic>
      <p:sp>
        <p:nvSpPr>
          <p:cNvPr id="2" name="Freeform: Shape 1">
            <a:extLst>
              <a:ext uri="{FF2B5EF4-FFF2-40B4-BE49-F238E27FC236}">
                <a16:creationId xmlns:a16="http://schemas.microsoft.com/office/drawing/2014/main" id="{436A33E2-4159-BE44-90BE-6CC2C48386B7}"/>
              </a:ext>
            </a:extLst>
          </p:cNvPr>
          <p:cNvSpPr/>
          <p:nvPr/>
        </p:nvSpPr>
        <p:spPr>
          <a:xfrm>
            <a:off x="8817734" y="2533870"/>
            <a:ext cx="2418534" cy="2329132"/>
          </a:xfrm>
          <a:custGeom>
            <a:avLst/>
            <a:gdLst>
              <a:gd name="connsiteX0" fmla="*/ 0 w 1776780"/>
              <a:gd name="connsiteY0" fmla="*/ 888107 h 1776213"/>
              <a:gd name="connsiteX1" fmla="*/ 888390 w 1776780"/>
              <a:gd name="connsiteY1" fmla="*/ 0 h 1776213"/>
              <a:gd name="connsiteX2" fmla="*/ 1776780 w 1776780"/>
              <a:gd name="connsiteY2" fmla="*/ 888107 h 1776213"/>
              <a:gd name="connsiteX3" fmla="*/ 888390 w 1776780"/>
              <a:gd name="connsiteY3" fmla="*/ 1776214 h 1776213"/>
              <a:gd name="connsiteX4" fmla="*/ 0 w 1776780"/>
              <a:gd name="connsiteY4" fmla="*/ 888107 h 1776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6780" h="1776213">
                <a:moveTo>
                  <a:pt x="0" y="888107"/>
                </a:moveTo>
                <a:cubicBezTo>
                  <a:pt x="0" y="397619"/>
                  <a:pt x="397746" y="0"/>
                  <a:pt x="888390" y="0"/>
                </a:cubicBezTo>
                <a:cubicBezTo>
                  <a:pt x="1379034" y="0"/>
                  <a:pt x="1776780" y="397619"/>
                  <a:pt x="1776780" y="888107"/>
                </a:cubicBezTo>
                <a:cubicBezTo>
                  <a:pt x="1776780" y="1378595"/>
                  <a:pt x="1379034" y="1776214"/>
                  <a:pt x="888390" y="1776214"/>
                </a:cubicBezTo>
                <a:cubicBezTo>
                  <a:pt x="397746" y="1776214"/>
                  <a:pt x="0" y="1378595"/>
                  <a:pt x="0" y="888107"/>
                </a:cubicBezTo>
                <a:close/>
              </a:path>
            </a:pathLst>
          </a:custGeom>
          <a:solidFill>
            <a:srgbClr val="D6009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32593" tIns="332510" rIns="332593" bIns="332510" numCol="1" spcCol="1270" anchor="ctr"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r>
              <a:rPr lang="en-US" sz="1900" dirty="0">
                <a:solidFill>
                  <a:prstClr val="white"/>
                </a:solidFill>
                <a:latin typeface="Calibri" panose="020F0502020204030204"/>
              </a:rPr>
              <a:t>Offset credit and market design and scaling</a:t>
            </a:r>
            <a:endParaRPr kumimoji="0" lang="en-US" sz="1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3CC5C892-2D1F-C4AF-1556-62E58729380C}"/>
              </a:ext>
            </a:extLst>
          </p:cNvPr>
          <p:cNvSpPr/>
          <p:nvPr/>
        </p:nvSpPr>
        <p:spPr>
          <a:xfrm>
            <a:off x="6583679" y="4988560"/>
            <a:ext cx="391031" cy="351132"/>
          </a:xfrm>
          <a:prstGeom prst="ellipse">
            <a:avLst/>
          </a:prstGeom>
          <a:solidFill>
            <a:schemeClr val="accent4">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0899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26FCA292-B335-7FFD-307D-25017F6209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19" y="288756"/>
            <a:ext cx="2641095" cy="37559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4BED539B-BF60-5BB7-ABD4-DB17BD8DA97C}"/>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3206896" y="288756"/>
            <a:ext cx="2641095" cy="375595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E14FC532-DF49-EF88-8EA1-4A620AF5D7CC}"/>
              </a:ext>
            </a:extLst>
          </p:cNvPr>
          <p:cNvPicPr>
            <a:picLocks noChangeAspect="1" noChangeArrowheads="1"/>
          </p:cNvPicPr>
          <p:nvPr/>
        </p:nvPicPr>
        <p:blipFill>
          <a:blip r:embed="rId4">
            <a:alphaModFix amt="50000"/>
            <a:extLst>
              <a:ext uri="{28A0092B-C50C-407E-A947-70E740481C1C}">
                <a14:useLocalDpi xmlns:a14="http://schemas.microsoft.com/office/drawing/2010/main" val="0"/>
              </a:ext>
            </a:extLst>
          </a:blip>
          <a:srcRect/>
          <a:stretch>
            <a:fillRect/>
          </a:stretch>
        </p:blipFill>
        <p:spPr bwMode="auto">
          <a:xfrm>
            <a:off x="6176126" y="288756"/>
            <a:ext cx="2641095" cy="3755959"/>
          </a:xfrm>
          <a:prstGeom prst="rect">
            <a:avLst/>
          </a:prstGeom>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3ADAED7B-EE17-0D7C-F958-CAEEAA0469DE}"/>
              </a:ext>
            </a:extLst>
          </p:cNvPr>
          <p:cNvPicPr>
            <a:picLocks noChangeAspect="1" noChangeArrowheads="1"/>
          </p:cNvPicPr>
          <p:nvPr/>
        </p:nvPicPr>
        <p:blipFill>
          <a:blip r:embed="rId5">
            <a:alphaModFix amt="50000"/>
            <a:extLst>
              <a:ext uri="{28A0092B-C50C-407E-A947-70E740481C1C}">
                <a14:useLocalDpi xmlns:a14="http://schemas.microsoft.com/office/drawing/2010/main" val="0"/>
              </a:ext>
            </a:extLst>
          </a:blip>
          <a:srcRect/>
          <a:stretch>
            <a:fillRect/>
          </a:stretch>
        </p:blipFill>
        <p:spPr bwMode="auto">
          <a:xfrm>
            <a:off x="9145356" y="288756"/>
            <a:ext cx="2641095" cy="3755959"/>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6D5B2EC1-36D8-78E5-FB90-4D2E3B0F6BDF}"/>
              </a:ext>
            </a:extLst>
          </p:cNvPr>
          <p:cNvGrpSpPr/>
          <p:nvPr/>
        </p:nvGrpSpPr>
        <p:grpSpPr>
          <a:xfrm>
            <a:off x="143675" y="157013"/>
            <a:ext cx="8807820" cy="6214262"/>
            <a:chOff x="143675" y="157013"/>
            <a:chExt cx="8807820" cy="6214262"/>
          </a:xfrm>
        </p:grpSpPr>
        <p:sp>
          <p:nvSpPr>
            <p:cNvPr id="2" name="Rectangle 1">
              <a:extLst>
                <a:ext uri="{FF2B5EF4-FFF2-40B4-BE49-F238E27FC236}">
                  <a16:creationId xmlns:a16="http://schemas.microsoft.com/office/drawing/2014/main" id="{064B02AB-93B7-6EE9-F638-7BF079CAFB64}"/>
                </a:ext>
              </a:extLst>
            </p:cNvPr>
            <p:cNvSpPr/>
            <p:nvPr/>
          </p:nvSpPr>
          <p:spPr>
            <a:xfrm>
              <a:off x="143675" y="157013"/>
              <a:ext cx="2926080" cy="4052235"/>
            </a:xfrm>
            <a:prstGeom prst="rect">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1CD885E-E73F-8369-0598-13487831DBAC}"/>
                </a:ext>
              </a:extLst>
            </p:cNvPr>
            <p:cNvSpPr txBox="1"/>
            <p:nvPr/>
          </p:nvSpPr>
          <p:spPr>
            <a:xfrm>
              <a:off x="277949" y="4555393"/>
              <a:ext cx="8673546" cy="1815882"/>
            </a:xfrm>
            <a:prstGeom prst="rect">
              <a:avLst/>
            </a:prstGeom>
            <a:noFill/>
            <a:ln w="34925">
              <a:solidFill>
                <a:schemeClr val="accent6"/>
              </a:solidFill>
            </a:ln>
          </p:spPr>
          <p:txBody>
            <a:bodyPr wrap="square">
              <a:spAutoFit/>
            </a:bodyPr>
            <a:lstStyle/>
            <a:p>
              <a:r>
                <a:rPr lang="en-US" sz="2800" dirty="0">
                  <a:solidFill>
                    <a:schemeClr val="bg1"/>
                  </a:solidFill>
                  <a:latin typeface="Nib Pro Light" panose="02030303070403040303" pitchFamily="18" charset="0"/>
                </a:rPr>
                <a:t>A biodiversity credit is a certificate that represents a </a:t>
              </a:r>
              <a:r>
                <a:rPr lang="en-US" sz="2800" dirty="0">
                  <a:solidFill>
                    <a:schemeClr val="accent6"/>
                  </a:solidFill>
                  <a:latin typeface="Nib Pro Light" panose="02030303070403040303" pitchFamily="18" charset="0"/>
                </a:rPr>
                <a:t>measured and evidence-based </a:t>
              </a:r>
              <a:r>
                <a:rPr lang="en-US" sz="2800" dirty="0">
                  <a:solidFill>
                    <a:schemeClr val="bg1"/>
                  </a:solidFill>
                  <a:latin typeface="Nib Pro Light" panose="02030303070403040303" pitchFamily="18" charset="0"/>
                </a:rPr>
                <a:t>unit of positive </a:t>
              </a:r>
              <a:r>
                <a:rPr lang="en-US" sz="2800" dirty="0">
                  <a:solidFill>
                    <a:schemeClr val="accent6"/>
                  </a:solidFill>
                  <a:latin typeface="Nib Pro Light" panose="02030303070403040303" pitchFamily="18" charset="0"/>
                </a:rPr>
                <a:t>biodiversity outcome</a:t>
              </a:r>
              <a:r>
                <a:rPr lang="en-US" sz="2800" dirty="0">
                  <a:solidFill>
                    <a:schemeClr val="bg1"/>
                  </a:solidFill>
                  <a:latin typeface="Nib Pro Light" panose="02030303070403040303" pitchFamily="18" charset="0"/>
                </a:rPr>
                <a:t> that is </a:t>
              </a:r>
              <a:r>
                <a:rPr lang="en-US" sz="2800" dirty="0">
                  <a:solidFill>
                    <a:schemeClr val="accent6"/>
                  </a:solidFill>
                  <a:latin typeface="Nib Pro Light" panose="02030303070403040303" pitchFamily="18" charset="0"/>
                </a:rPr>
                <a:t>durable</a:t>
              </a:r>
              <a:r>
                <a:rPr lang="en-US" sz="2800" dirty="0">
                  <a:solidFill>
                    <a:schemeClr val="bg1"/>
                  </a:solidFill>
                  <a:latin typeface="Nib Pro Light" panose="02030303070403040303" pitchFamily="18" charset="0"/>
                </a:rPr>
                <a:t> and </a:t>
              </a:r>
              <a:r>
                <a:rPr lang="en-US" sz="2800" dirty="0">
                  <a:solidFill>
                    <a:schemeClr val="accent6"/>
                  </a:solidFill>
                  <a:latin typeface="Nib Pro Light" panose="02030303070403040303" pitchFamily="18" charset="0"/>
                </a:rPr>
                <a:t>additional</a:t>
              </a:r>
              <a:r>
                <a:rPr lang="en-US" sz="2800" dirty="0">
                  <a:solidFill>
                    <a:schemeClr val="bg1"/>
                  </a:solidFill>
                  <a:latin typeface="Nib Pro Light" panose="02030303070403040303" pitchFamily="18" charset="0"/>
                </a:rPr>
                <a:t> to what would have otherwise occurred.</a:t>
              </a:r>
              <a:endParaRPr lang="en-US" sz="2800" dirty="0">
                <a:solidFill>
                  <a:schemeClr val="bg1"/>
                </a:solidFill>
              </a:endParaRPr>
            </a:p>
          </p:txBody>
        </p:sp>
        <p:sp>
          <p:nvSpPr>
            <p:cNvPr id="5" name="Arrow: Down 4">
              <a:extLst>
                <a:ext uri="{FF2B5EF4-FFF2-40B4-BE49-F238E27FC236}">
                  <a16:creationId xmlns:a16="http://schemas.microsoft.com/office/drawing/2014/main" id="{78122AC8-0F76-C412-D9B5-2982C25875D7}"/>
                </a:ext>
              </a:extLst>
            </p:cNvPr>
            <p:cNvSpPr/>
            <p:nvPr/>
          </p:nvSpPr>
          <p:spPr>
            <a:xfrm>
              <a:off x="1281029" y="4241486"/>
              <a:ext cx="258792" cy="298747"/>
            </a:xfrm>
            <a:prstGeom prst="down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58" name="Picture 10">
            <a:extLst>
              <a:ext uri="{FF2B5EF4-FFF2-40B4-BE49-F238E27FC236}">
                <a16:creationId xmlns:a16="http://schemas.microsoft.com/office/drawing/2014/main" id="{C36418FE-AE21-E5A9-A8F0-593103162B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13594" y="6078346"/>
            <a:ext cx="2504618" cy="53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37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Google Shape;794;p123"/>
          <p:cNvSpPr/>
          <p:nvPr/>
        </p:nvSpPr>
        <p:spPr>
          <a:xfrm>
            <a:off x="510969" y="3520245"/>
            <a:ext cx="4697200" cy="3258400"/>
          </a:xfrm>
          <a:prstGeom prst="rect">
            <a:avLst/>
          </a:prstGeom>
          <a:solidFill>
            <a:schemeClr val="dk1"/>
          </a:solidFill>
          <a:ln>
            <a:noFill/>
          </a:ln>
        </p:spPr>
        <p:txBody>
          <a:bodyPr spcFirstLastPara="1" wrap="square" lIns="91433" tIns="45700" rIns="91433" bIns="45700" anchor="ctr" anchorCtr="0">
            <a:noAutofit/>
          </a:bodyPr>
          <a:lstStyle/>
          <a:p>
            <a:pPr marL="609585" indent="-397923">
              <a:buClr>
                <a:schemeClr val="lt1"/>
              </a:buClr>
              <a:buSzPts val="1100"/>
              <a:buFont typeface="Calibri"/>
              <a:buChar char="●"/>
            </a:pPr>
            <a:r>
              <a:rPr lang="en" sz="1467" dirty="0">
                <a:solidFill>
                  <a:schemeClr val="lt1"/>
                </a:solidFill>
                <a:latin typeface="Calibri"/>
                <a:ea typeface="Calibri"/>
                <a:cs typeface="Calibri"/>
                <a:sym typeface="Calibri"/>
              </a:rPr>
              <a:t>Government or other </a:t>
            </a:r>
            <a:r>
              <a:rPr lang="en" sz="1467" dirty="0">
                <a:solidFill>
                  <a:schemeClr val="accent4"/>
                </a:solidFill>
                <a:latin typeface="Calibri"/>
                <a:ea typeface="Calibri"/>
                <a:cs typeface="Calibri"/>
                <a:sym typeface="Calibri"/>
              </a:rPr>
              <a:t>3rd party verification</a:t>
            </a:r>
            <a:r>
              <a:rPr lang="en" sz="1467" dirty="0">
                <a:solidFill>
                  <a:schemeClr val="lt1"/>
                </a:solidFill>
                <a:latin typeface="Calibri"/>
                <a:ea typeface="Calibri"/>
                <a:cs typeface="Calibri"/>
                <a:sym typeface="Calibri"/>
              </a:rPr>
              <a:t> before </a:t>
            </a:r>
            <a:r>
              <a:rPr lang="en" sz="1467" dirty="0">
                <a:solidFill>
                  <a:schemeClr val="accent4">
                    <a:lumMod val="60000"/>
                    <a:lumOff val="40000"/>
                  </a:schemeClr>
                </a:solidFill>
                <a:latin typeface="Calibri"/>
                <a:ea typeface="Calibri"/>
                <a:cs typeface="Calibri"/>
                <a:sym typeface="Calibri"/>
              </a:rPr>
              <a:t>buyers</a:t>
            </a:r>
            <a:r>
              <a:rPr lang="en" sz="1467" dirty="0">
                <a:solidFill>
                  <a:schemeClr val="lt1"/>
                </a:solidFill>
                <a:latin typeface="Calibri"/>
                <a:ea typeface="Calibri"/>
                <a:cs typeface="Calibri"/>
                <a:sym typeface="Calibri"/>
              </a:rPr>
              <a:t> can make claims around the uses of purchased credits.</a:t>
            </a:r>
            <a:endParaRPr sz="1467" dirty="0">
              <a:solidFill>
                <a:schemeClr val="lt1"/>
              </a:solidFill>
              <a:latin typeface="Calibri"/>
              <a:ea typeface="Calibri"/>
              <a:cs typeface="Calibri"/>
              <a:sym typeface="Calibri"/>
            </a:endParaRPr>
          </a:p>
          <a:p>
            <a:pPr marL="609585"/>
            <a:endParaRPr sz="1467" dirty="0">
              <a:solidFill>
                <a:schemeClr val="lt1"/>
              </a:solidFill>
              <a:latin typeface="Calibri"/>
              <a:ea typeface="Calibri"/>
              <a:cs typeface="Calibri"/>
              <a:sym typeface="Calibri"/>
            </a:endParaRPr>
          </a:p>
          <a:p>
            <a:pPr marL="609585" indent="-397923">
              <a:buClr>
                <a:schemeClr val="lt1"/>
              </a:buClr>
              <a:buSzPts val="1100"/>
              <a:buFont typeface="Calibri"/>
              <a:buChar char="●"/>
            </a:pPr>
            <a:r>
              <a:rPr lang="en" sz="1467" dirty="0">
                <a:solidFill>
                  <a:schemeClr val="lt1"/>
                </a:solidFill>
                <a:latin typeface="Calibri"/>
                <a:ea typeface="Calibri"/>
                <a:cs typeface="Calibri"/>
                <a:sym typeface="Calibri"/>
              </a:rPr>
              <a:t>Strong and multi-decadal or permanent </a:t>
            </a:r>
            <a:r>
              <a:rPr lang="en" sz="1467" dirty="0">
                <a:solidFill>
                  <a:schemeClr val="accent4"/>
                </a:solidFill>
                <a:latin typeface="Calibri"/>
                <a:ea typeface="Calibri"/>
                <a:cs typeface="Calibri"/>
                <a:sym typeface="Calibri"/>
              </a:rPr>
              <a:t>land use restrictions </a:t>
            </a:r>
            <a:endParaRPr sz="1467" dirty="0">
              <a:solidFill>
                <a:schemeClr val="accent4"/>
              </a:solidFill>
              <a:latin typeface="Calibri"/>
              <a:ea typeface="Calibri"/>
              <a:cs typeface="Calibri"/>
              <a:sym typeface="Calibri"/>
            </a:endParaRPr>
          </a:p>
          <a:p>
            <a:pPr marL="609585"/>
            <a:endParaRPr sz="1467" dirty="0">
              <a:solidFill>
                <a:schemeClr val="lt1"/>
              </a:solidFill>
              <a:latin typeface="Calibri"/>
              <a:ea typeface="Calibri"/>
              <a:cs typeface="Calibri"/>
              <a:sym typeface="Calibri"/>
            </a:endParaRPr>
          </a:p>
          <a:p>
            <a:pPr marL="609585" indent="-397923">
              <a:buClr>
                <a:schemeClr val="lt1"/>
              </a:buClr>
              <a:buSzPts val="1100"/>
              <a:buFont typeface="Calibri"/>
              <a:buChar char="●"/>
            </a:pPr>
            <a:r>
              <a:rPr lang="en" sz="1467" dirty="0">
                <a:solidFill>
                  <a:schemeClr val="accent4"/>
                </a:solidFill>
                <a:latin typeface="Calibri"/>
                <a:ea typeface="Calibri"/>
                <a:cs typeface="Calibri"/>
                <a:sym typeface="Calibri"/>
              </a:rPr>
              <a:t>Multi-year monitoring plans </a:t>
            </a:r>
            <a:r>
              <a:rPr lang="en" sz="1467" dirty="0">
                <a:solidFill>
                  <a:schemeClr val="lt1"/>
                </a:solidFill>
                <a:latin typeface="Calibri"/>
                <a:ea typeface="Calibri"/>
                <a:cs typeface="Calibri"/>
                <a:sym typeface="Calibri"/>
              </a:rPr>
              <a:t>funded and implemented by buyers, sellers, government or  3</a:t>
            </a:r>
            <a:r>
              <a:rPr lang="en" sz="1467" baseline="30000" dirty="0">
                <a:solidFill>
                  <a:schemeClr val="lt1"/>
                </a:solidFill>
                <a:latin typeface="Calibri"/>
                <a:ea typeface="Calibri"/>
                <a:cs typeface="Calibri"/>
                <a:sym typeface="Calibri"/>
              </a:rPr>
              <a:t>rd</a:t>
            </a:r>
            <a:r>
              <a:rPr lang="en" sz="1467" dirty="0">
                <a:solidFill>
                  <a:schemeClr val="lt1"/>
                </a:solidFill>
                <a:latin typeface="Calibri"/>
                <a:ea typeface="Calibri"/>
                <a:cs typeface="Calibri"/>
                <a:sym typeface="Calibri"/>
              </a:rPr>
              <a:t> parties</a:t>
            </a:r>
            <a:endParaRPr sz="1467" dirty="0">
              <a:solidFill>
                <a:schemeClr val="lt1"/>
              </a:solidFill>
              <a:latin typeface="Calibri"/>
              <a:ea typeface="Calibri"/>
              <a:cs typeface="Calibri"/>
              <a:sym typeface="Calibri"/>
            </a:endParaRPr>
          </a:p>
          <a:p>
            <a:pPr marL="609585"/>
            <a:endParaRPr sz="1467" dirty="0">
              <a:solidFill>
                <a:schemeClr val="lt1"/>
              </a:solidFill>
              <a:latin typeface="Calibri"/>
              <a:ea typeface="Calibri"/>
              <a:cs typeface="Calibri"/>
              <a:sym typeface="Calibri"/>
            </a:endParaRPr>
          </a:p>
          <a:p>
            <a:pPr marL="609585" indent="-397923">
              <a:buClr>
                <a:schemeClr val="lt1"/>
              </a:buClr>
              <a:buSzPts val="1100"/>
              <a:buFont typeface="Calibri"/>
              <a:buChar char="●"/>
            </a:pPr>
            <a:r>
              <a:rPr lang="en" sz="1467" dirty="0">
                <a:solidFill>
                  <a:schemeClr val="accent4"/>
                </a:solidFill>
                <a:latin typeface="Calibri"/>
                <a:ea typeface="Calibri"/>
                <a:cs typeface="Calibri"/>
                <a:sym typeface="Calibri"/>
              </a:rPr>
              <a:t>A preference for sites that are more distant</a:t>
            </a:r>
            <a:r>
              <a:rPr lang="en" sz="1467" dirty="0">
                <a:solidFill>
                  <a:schemeClr val="lt1"/>
                </a:solidFill>
                <a:latin typeface="Calibri"/>
                <a:ea typeface="Calibri"/>
                <a:cs typeface="Calibri"/>
                <a:sym typeface="Calibri"/>
              </a:rPr>
              <a:t> from impacted development sites</a:t>
            </a:r>
            <a:endParaRPr sz="1467" dirty="0">
              <a:solidFill>
                <a:schemeClr val="lt1"/>
              </a:solidFill>
            </a:endParaRPr>
          </a:p>
          <a:p>
            <a:endParaRPr sz="1467" dirty="0">
              <a:solidFill>
                <a:schemeClr val="lt1"/>
              </a:solidFill>
              <a:latin typeface="Calibri"/>
              <a:ea typeface="Calibri"/>
              <a:cs typeface="Calibri"/>
              <a:sym typeface="Calibri"/>
            </a:endParaRPr>
          </a:p>
        </p:txBody>
      </p:sp>
      <p:sp>
        <p:nvSpPr>
          <p:cNvPr id="795" name="Google Shape;795;p123"/>
          <p:cNvSpPr txBox="1">
            <a:spLocks noGrp="1"/>
          </p:cNvSpPr>
          <p:nvPr>
            <p:ph type="title"/>
          </p:nvPr>
        </p:nvSpPr>
        <p:spPr>
          <a:xfrm>
            <a:off x="1005400" y="-60267"/>
            <a:ext cx="10350400" cy="1325600"/>
          </a:xfrm>
          <a:prstGeom prst="rect">
            <a:avLst/>
          </a:prstGeom>
          <a:noFill/>
          <a:ln>
            <a:noFill/>
          </a:ln>
        </p:spPr>
        <p:txBody>
          <a:bodyPr spcFirstLastPara="1" vert="horz" wrap="square" lIns="91433" tIns="45700" rIns="91433" bIns="45700" rtlCol="0" anchor="ctr" anchorCtr="0">
            <a:normAutofit/>
          </a:bodyPr>
          <a:lstStyle/>
          <a:p>
            <a:pPr>
              <a:spcBef>
                <a:spcPts val="0"/>
              </a:spcBef>
              <a:buClr>
                <a:schemeClr val="lt1"/>
              </a:buClr>
              <a:buSzPct val="100000"/>
            </a:pPr>
            <a:r>
              <a:rPr lang="en" dirty="0">
                <a:solidFill>
                  <a:schemeClr val="lt1"/>
                </a:solidFill>
              </a:rPr>
              <a:t>Biodiversity Credits</a:t>
            </a:r>
            <a:br>
              <a:rPr lang="en" dirty="0">
                <a:solidFill>
                  <a:schemeClr val="lt1"/>
                </a:solidFill>
              </a:rPr>
            </a:br>
            <a:r>
              <a:rPr lang="en" sz="3200" dirty="0">
                <a:solidFill>
                  <a:schemeClr val="lt1"/>
                </a:solidFill>
              </a:rPr>
              <a:t>Principles low-risk nature projects</a:t>
            </a:r>
            <a:endParaRPr dirty="0">
              <a:solidFill>
                <a:schemeClr val="lt1"/>
              </a:solidFill>
            </a:endParaRPr>
          </a:p>
        </p:txBody>
      </p:sp>
      <p:sp>
        <p:nvSpPr>
          <p:cNvPr id="796" name="Google Shape;796;p123"/>
          <p:cNvSpPr txBox="1"/>
          <p:nvPr/>
        </p:nvSpPr>
        <p:spPr>
          <a:xfrm>
            <a:off x="1" y="1241659"/>
            <a:ext cx="12192000" cy="1056916"/>
          </a:xfrm>
          <a:prstGeom prst="rect">
            <a:avLst/>
          </a:prstGeom>
          <a:solidFill>
            <a:srgbClr val="FFD966"/>
          </a:solidFill>
          <a:ln>
            <a:noFill/>
          </a:ln>
        </p:spPr>
        <p:txBody>
          <a:bodyPr spcFirstLastPara="1" wrap="square" lIns="91433" tIns="45700" rIns="91433" bIns="45700" anchor="t" anchorCtr="0">
            <a:spAutoFit/>
          </a:bodyPr>
          <a:lstStyle/>
          <a:p>
            <a:pPr marL="1371566" lvl="3"/>
            <a:r>
              <a:rPr lang="en" sz="1867" dirty="0">
                <a:solidFill>
                  <a:schemeClr val="dk1"/>
                </a:solidFill>
                <a:latin typeface="Calibri"/>
                <a:ea typeface="Calibri"/>
                <a:cs typeface="Calibri"/>
                <a:sym typeface="Calibri"/>
              </a:rPr>
              <a:t>Guarantees to achieve ecological performance based on any or all of the following:</a:t>
            </a:r>
            <a:endParaRPr sz="1467" dirty="0"/>
          </a:p>
          <a:p>
            <a:pPr marL="1828754" lvl="4"/>
            <a:r>
              <a:rPr lang="en" sz="1467" dirty="0">
                <a:solidFill>
                  <a:schemeClr val="dk1"/>
                </a:solidFill>
                <a:latin typeface="Calibri"/>
                <a:ea typeface="Calibri"/>
                <a:cs typeface="Calibri"/>
                <a:sym typeface="Calibri"/>
              </a:rPr>
              <a:t>1. 	Requirements for advance ecological performance before a significant portion of credits can be sold; </a:t>
            </a:r>
            <a:endParaRPr sz="1467" dirty="0"/>
          </a:p>
          <a:p>
            <a:pPr marL="1828754" lvl="4"/>
            <a:r>
              <a:rPr lang="en" sz="1467" dirty="0">
                <a:solidFill>
                  <a:schemeClr val="dk1"/>
                </a:solidFill>
                <a:latin typeface="Calibri"/>
                <a:ea typeface="Calibri"/>
                <a:cs typeface="Calibri"/>
                <a:sym typeface="Calibri"/>
              </a:rPr>
              <a:t>2. 	Significant insurance and bonding requirements on credit; or</a:t>
            </a:r>
            <a:endParaRPr sz="1467" dirty="0"/>
          </a:p>
          <a:p>
            <a:pPr marL="1828754" lvl="4"/>
            <a:r>
              <a:rPr lang="en" sz="1467" dirty="0">
                <a:solidFill>
                  <a:schemeClr val="dk1"/>
                </a:solidFill>
                <a:latin typeface="Calibri"/>
                <a:ea typeface="Calibri"/>
                <a:cs typeface="Calibri"/>
                <a:sym typeface="Calibri"/>
              </a:rPr>
              <a:t>3. 	Permanent/long-term endowments</a:t>
            </a:r>
            <a:endParaRPr sz="1467" dirty="0"/>
          </a:p>
        </p:txBody>
      </p:sp>
      <p:sp>
        <p:nvSpPr>
          <p:cNvPr id="797" name="Google Shape;797;p123"/>
          <p:cNvSpPr txBox="1"/>
          <p:nvPr/>
        </p:nvSpPr>
        <p:spPr>
          <a:xfrm>
            <a:off x="0" y="2303489"/>
            <a:ext cx="12192000" cy="954260"/>
          </a:xfrm>
          <a:prstGeom prst="rect">
            <a:avLst/>
          </a:prstGeom>
          <a:solidFill>
            <a:schemeClr val="lt1"/>
          </a:solidFill>
          <a:ln>
            <a:noFill/>
          </a:ln>
        </p:spPr>
        <p:txBody>
          <a:bodyPr spcFirstLastPara="1" wrap="square" lIns="91433" tIns="45700" rIns="91433" bIns="45700" anchor="t" anchorCtr="0">
            <a:spAutoFit/>
          </a:bodyPr>
          <a:lstStyle/>
          <a:p>
            <a:pPr marL="1371566" lvl="3"/>
            <a:endParaRPr sz="1867" dirty="0">
              <a:solidFill>
                <a:srgbClr val="0C0C0C"/>
              </a:solidFill>
              <a:latin typeface="Calibri"/>
              <a:ea typeface="Calibri"/>
              <a:cs typeface="Calibri"/>
              <a:sym typeface="Calibri"/>
            </a:endParaRPr>
          </a:p>
          <a:p>
            <a:pPr marL="1371566" lvl="3"/>
            <a:r>
              <a:rPr lang="en" sz="1867" dirty="0">
                <a:solidFill>
                  <a:srgbClr val="0C0C0C"/>
                </a:solidFill>
                <a:latin typeface="Calibri"/>
                <a:ea typeface="Calibri"/>
                <a:cs typeface="Calibri"/>
                <a:sym typeface="Calibri"/>
              </a:rPr>
              <a:t>Preference for restoration credits over preservation (i.e. avoided loss) credits</a:t>
            </a:r>
            <a:endParaRPr sz="1467" dirty="0"/>
          </a:p>
          <a:p>
            <a:pPr>
              <a:buClr>
                <a:schemeClr val="dk1"/>
              </a:buClr>
              <a:buSzPts val="1400"/>
            </a:pPr>
            <a:endParaRPr sz="1867" dirty="0">
              <a:solidFill>
                <a:srgbClr val="0C0C0C"/>
              </a:solidFill>
              <a:latin typeface="Calibri"/>
              <a:ea typeface="Calibri"/>
              <a:cs typeface="Calibri"/>
              <a:sym typeface="Calibri"/>
            </a:endParaRPr>
          </a:p>
        </p:txBody>
      </p:sp>
      <p:sp>
        <p:nvSpPr>
          <p:cNvPr id="798" name="Google Shape;798;p123"/>
          <p:cNvSpPr txBox="1"/>
          <p:nvPr/>
        </p:nvSpPr>
        <p:spPr>
          <a:xfrm>
            <a:off x="5838233" y="3602833"/>
            <a:ext cx="5799600" cy="2801496"/>
          </a:xfrm>
          <a:prstGeom prst="rect">
            <a:avLst/>
          </a:prstGeom>
          <a:noFill/>
          <a:ln>
            <a:noFill/>
          </a:ln>
        </p:spPr>
        <p:txBody>
          <a:bodyPr spcFirstLastPara="1" wrap="square" lIns="91433" tIns="45700" rIns="91433" bIns="45700" anchor="t" anchorCtr="0">
            <a:spAutoFit/>
          </a:bodyPr>
          <a:lstStyle/>
          <a:p>
            <a:pPr marL="609585" indent="-397923">
              <a:buClr>
                <a:schemeClr val="lt1"/>
              </a:buClr>
              <a:buSzPts val="1100"/>
              <a:buFont typeface="Calibri"/>
              <a:buChar char="●"/>
            </a:pPr>
            <a:r>
              <a:rPr lang="en" sz="1467" dirty="0">
                <a:solidFill>
                  <a:schemeClr val="lt1"/>
                </a:solidFill>
                <a:latin typeface="Calibri"/>
                <a:ea typeface="Calibri"/>
                <a:cs typeface="Calibri"/>
                <a:sym typeface="Calibri"/>
              </a:rPr>
              <a:t>Compliance or</a:t>
            </a:r>
            <a:r>
              <a:rPr lang="en" sz="1467" dirty="0">
                <a:solidFill>
                  <a:schemeClr val="accent4"/>
                </a:solidFill>
                <a:latin typeface="Calibri"/>
                <a:ea typeface="Calibri"/>
                <a:cs typeface="Calibri"/>
                <a:sym typeface="Calibri"/>
              </a:rPr>
              <a:t> enforcement policies</a:t>
            </a:r>
            <a:r>
              <a:rPr lang="en" sz="1467" dirty="0">
                <a:solidFill>
                  <a:schemeClr val="lt1"/>
                </a:solidFill>
                <a:latin typeface="Calibri"/>
                <a:ea typeface="Calibri"/>
                <a:cs typeface="Calibri"/>
                <a:sym typeface="Calibri"/>
              </a:rPr>
              <a:t> through which a third party (including government) is responsible for confirming agreed upon actions, funding and environmental outcomes persist on at least a subset of audited projects.</a:t>
            </a:r>
            <a:endParaRPr sz="1467" dirty="0">
              <a:solidFill>
                <a:schemeClr val="accent4"/>
              </a:solidFill>
              <a:latin typeface="Calibri"/>
              <a:ea typeface="Calibri"/>
              <a:cs typeface="Calibri"/>
              <a:sym typeface="Calibri"/>
            </a:endParaRPr>
          </a:p>
          <a:p>
            <a:pPr marL="609585"/>
            <a:endParaRPr sz="1467" dirty="0">
              <a:solidFill>
                <a:schemeClr val="lt1"/>
              </a:solidFill>
              <a:latin typeface="Calibri"/>
              <a:ea typeface="Calibri"/>
              <a:cs typeface="Calibri"/>
              <a:sym typeface="Calibri"/>
            </a:endParaRPr>
          </a:p>
          <a:p>
            <a:pPr marL="609585" indent="-397923">
              <a:buClr>
                <a:schemeClr val="lt1"/>
              </a:buClr>
              <a:buSzPts val="1100"/>
              <a:buFont typeface="Calibri"/>
              <a:buChar char="●"/>
            </a:pPr>
            <a:r>
              <a:rPr lang="en" sz="1467" dirty="0">
                <a:solidFill>
                  <a:schemeClr val="accent4"/>
                </a:solidFill>
                <a:latin typeface="Calibri"/>
                <a:ea typeface="Calibri"/>
                <a:cs typeface="Calibri"/>
                <a:sym typeface="Calibri"/>
              </a:rPr>
              <a:t>Absence</a:t>
            </a:r>
            <a:r>
              <a:rPr lang="en" sz="1467" dirty="0">
                <a:solidFill>
                  <a:schemeClr val="lt1"/>
                </a:solidFill>
                <a:latin typeface="Calibri"/>
                <a:ea typeface="Calibri"/>
                <a:cs typeface="Calibri"/>
                <a:sym typeface="Calibri"/>
              </a:rPr>
              <a:t> </a:t>
            </a:r>
            <a:r>
              <a:rPr lang="en" sz="1467" dirty="0">
                <a:solidFill>
                  <a:schemeClr val="accent4"/>
                </a:solidFill>
                <a:latin typeface="Calibri"/>
                <a:ea typeface="Calibri"/>
                <a:cs typeface="Calibri"/>
                <a:sym typeface="Calibri"/>
              </a:rPr>
              <a:t>of government subsidy</a:t>
            </a:r>
            <a:r>
              <a:rPr lang="en" sz="1467" dirty="0">
                <a:solidFill>
                  <a:schemeClr val="lt1"/>
                </a:solidFill>
                <a:latin typeface="Calibri"/>
                <a:ea typeface="Calibri"/>
                <a:cs typeface="Calibri"/>
                <a:sym typeface="Calibri"/>
              </a:rPr>
              <a:t> in the establishment of biodiversity credit sites that lowers the price of credits for buyers, other than when government itself is buying credits to meet its own needs.</a:t>
            </a:r>
            <a:endParaRPr sz="1467" dirty="0">
              <a:solidFill>
                <a:schemeClr val="lt1"/>
              </a:solidFill>
              <a:latin typeface="Calibri"/>
              <a:ea typeface="Calibri"/>
              <a:cs typeface="Calibri"/>
              <a:sym typeface="Calibri"/>
            </a:endParaRPr>
          </a:p>
          <a:p>
            <a:pPr marL="609585"/>
            <a:endParaRPr sz="1467" dirty="0">
              <a:solidFill>
                <a:schemeClr val="lt1"/>
              </a:solidFill>
              <a:latin typeface="Calibri"/>
              <a:ea typeface="Calibri"/>
              <a:cs typeface="Calibri"/>
              <a:sym typeface="Calibri"/>
            </a:endParaRPr>
          </a:p>
          <a:p>
            <a:pPr marL="609585" indent="-397923">
              <a:buClr>
                <a:schemeClr val="lt1"/>
              </a:buClr>
              <a:buSzPts val="1100"/>
              <a:buFont typeface="Calibri"/>
              <a:buChar char="●"/>
            </a:pPr>
            <a:r>
              <a:rPr lang="en" sz="1467" dirty="0">
                <a:solidFill>
                  <a:schemeClr val="lt1"/>
                </a:solidFill>
                <a:latin typeface="Calibri"/>
                <a:ea typeface="Calibri"/>
                <a:cs typeface="Calibri"/>
                <a:sym typeface="Calibri"/>
              </a:rPr>
              <a:t>Fiscal transfer </a:t>
            </a:r>
            <a:r>
              <a:rPr lang="en" sz="1467" dirty="0">
                <a:solidFill>
                  <a:schemeClr val="accent4"/>
                </a:solidFill>
                <a:latin typeface="Calibri"/>
                <a:ea typeface="Calibri"/>
                <a:cs typeface="Calibri"/>
                <a:sym typeface="Calibri"/>
              </a:rPr>
              <a:t>must be held to the same or equivalent standards</a:t>
            </a:r>
            <a:r>
              <a:rPr lang="en" sz="1467" dirty="0">
                <a:solidFill>
                  <a:schemeClr val="lt1"/>
                </a:solidFill>
                <a:latin typeface="Calibri"/>
                <a:ea typeface="Calibri"/>
                <a:cs typeface="Calibri"/>
                <a:sym typeface="Calibri"/>
              </a:rPr>
              <a:t> as environment banks</a:t>
            </a:r>
            <a:endParaRPr sz="1467"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94">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9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9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9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9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98">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98">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9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4" grpId="0" build="p" animBg="1"/>
      <p:bldP spid="796" grpId="0" animBg="1"/>
      <p:bldP spid="797" grpId="0" animBg="1"/>
      <p:bldP spid="79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A062D86-0B25-BA19-A278-A5523E0549F6}"/>
              </a:ext>
            </a:extLst>
          </p:cNvPr>
          <p:cNvGraphicFramePr>
            <a:graphicFrameLocks noGrp="1"/>
          </p:cNvGraphicFramePr>
          <p:nvPr>
            <p:extLst>
              <p:ext uri="{D42A27DB-BD31-4B8C-83A1-F6EECF244321}">
                <p14:modId xmlns:p14="http://schemas.microsoft.com/office/powerpoint/2010/main" val="191397181"/>
              </p:ext>
            </p:extLst>
          </p:nvPr>
        </p:nvGraphicFramePr>
        <p:xfrm>
          <a:off x="6261100" y="145182"/>
          <a:ext cx="5532693" cy="5935994"/>
        </p:xfrm>
        <a:graphic>
          <a:graphicData uri="http://schemas.openxmlformats.org/drawingml/2006/table">
            <a:tbl>
              <a:tblPr firstRow="1" bandRow="1">
                <a:tableStyleId>{5202B0CA-FC54-4496-8BCA-5EF66A818D29}</a:tableStyleId>
              </a:tblPr>
              <a:tblGrid>
                <a:gridCol w="1844231">
                  <a:extLst>
                    <a:ext uri="{9D8B030D-6E8A-4147-A177-3AD203B41FA5}">
                      <a16:colId xmlns:a16="http://schemas.microsoft.com/office/drawing/2014/main" val="2345291318"/>
                    </a:ext>
                  </a:extLst>
                </a:gridCol>
                <a:gridCol w="1844231">
                  <a:extLst>
                    <a:ext uri="{9D8B030D-6E8A-4147-A177-3AD203B41FA5}">
                      <a16:colId xmlns:a16="http://schemas.microsoft.com/office/drawing/2014/main" val="2200262149"/>
                    </a:ext>
                  </a:extLst>
                </a:gridCol>
                <a:gridCol w="1844231">
                  <a:extLst>
                    <a:ext uri="{9D8B030D-6E8A-4147-A177-3AD203B41FA5}">
                      <a16:colId xmlns:a16="http://schemas.microsoft.com/office/drawing/2014/main" val="210679200"/>
                    </a:ext>
                  </a:extLst>
                </a:gridCol>
              </a:tblGrid>
              <a:tr h="888533">
                <a:tc>
                  <a:txBody>
                    <a:bodyPr/>
                    <a:lstStyle/>
                    <a:p>
                      <a:pPr algn="ctr"/>
                      <a:endParaRPr lang="en-US" dirty="0">
                        <a:solidFill>
                          <a:schemeClr val="bg1"/>
                        </a:solidFill>
                      </a:endParaRPr>
                    </a:p>
                  </a:txBody>
                  <a:tcPr>
                    <a:solidFill>
                      <a:schemeClr val="accent1">
                        <a:lumMod val="75000"/>
                      </a:schemeClr>
                    </a:solidFill>
                  </a:tcPr>
                </a:tc>
                <a:tc>
                  <a:txBody>
                    <a:bodyPr/>
                    <a:lstStyle/>
                    <a:p>
                      <a:pPr algn="ctr"/>
                      <a:r>
                        <a:rPr lang="en-US" dirty="0"/>
                        <a:t>Impacts Avoidable</a:t>
                      </a:r>
                    </a:p>
                  </a:txBody>
                  <a:tcPr>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US" dirty="0"/>
                        <a:t>Impacts</a:t>
                      </a:r>
                    </a:p>
                    <a:p>
                      <a:pPr algn="ctr"/>
                      <a:r>
                        <a:rPr lang="en-US" dirty="0"/>
                        <a:t>Unavoidable</a:t>
                      </a:r>
                    </a:p>
                  </a:txBody>
                  <a:tcPr>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701185685"/>
                  </a:ext>
                </a:extLst>
              </a:tr>
              <a:tr h="2826487">
                <a:tc>
                  <a:txBody>
                    <a:bodyPr/>
                    <a:lstStyle/>
                    <a:p>
                      <a:pPr algn="ctr"/>
                      <a:r>
                        <a:rPr lang="en-US" dirty="0">
                          <a:solidFill>
                            <a:schemeClr val="bg1"/>
                          </a:solidFill>
                        </a:rPr>
                        <a:t>Impact Materiality: the company impacts nature</a:t>
                      </a:r>
                    </a:p>
                  </a:txBody>
                  <a:tcPr>
                    <a:lnR w="12700" cap="flat" cmpd="sng" algn="ctr">
                      <a:solidFill>
                        <a:schemeClr val="tx1"/>
                      </a:solidFill>
                      <a:prstDash val="solid"/>
                      <a:round/>
                      <a:headEnd type="none" w="med" len="med"/>
                      <a:tailEnd type="none" w="med" len="med"/>
                    </a:lnR>
                    <a:solidFill>
                      <a:schemeClr val="accent1">
                        <a:lumMod val="75000"/>
                      </a:schemeClr>
                    </a:solidFill>
                  </a:tcPr>
                </a:tc>
                <a:tc>
                  <a:txBody>
                    <a:bodyPr/>
                    <a:lstStyle/>
                    <a:p>
                      <a:pPr algn="ctr"/>
                      <a:r>
                        <a:rPr lang="en-US" dirty="0"/>
                        <a:t>TNFD somewhat relevant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TNFD of little value, </a:t>
                      </a:r>
                      <a:r>
                        <a:rPr lang="en-US" u="sng" dirty="0"/>
                        <a:t>biodiversity credits singularly useful</a:t>
                      </a:r>
                    </a:p>
                    <a:p>
                      <a:pPr algn="ctr"/>
                      <a:r>
                        <a:rPr lang="en-US" sz="1600" dirty="0"/>
                        <a:t>(but only with regulatory rules inc. financial regs or public/shareholder pressure)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82686929"/>
                  </a:ext>
                </a:extLst>
              </a:tr>
              <a:tr h="2220974">
                <a:tc>
                  <a:txBody>
                    <a:bodyPr/>
                    <a:lstStyle/>
                    <a:p>
                      <a:pPr algn="ctr"/>
                      <a:r>
                        <a:rPr lang="en-US" dirty="0">
                          <a:solidFill>
                            <a:schemeClr val="bg1"/>
                          </a:solidFill>
                        </a:rPr>
                        <a:t>Double Materiality: Nature impacts financially affect company AND company impacts nature</a:t>
                      </a:r>
                    </a:p>
                  </a:txBody>
                  <a:tcPr>
                    <a:lnR w="12700" cap="flat" cmpd="sng" algn="ctr">
                      <a:solidFill>
                        <a:schemeClr val="tx1"/>
                      </a:solidFill>
                      <a:prstDash val="solid"/>
                      <a:round/>
                      <a:headEnd type="none" w="med" len="med"/>
                      <a:tailEnd type="none" w="med" len="med"/>
                    </a:lnR>
                    <a:solidFill>
                      <a:schemeClr val="accent1">
                        <a:lumMod val="75000"/>
                      </a:schemeClr>
                    </a:solidFill>
                  </a:tcPr>
                </a:tc>
                <a:tc>
                  <a:txBody>
                    <a:bodyPr/>
                    <a:lstStyle/>
                    <a:p>
                      <a:pPr algn="ctr"/>
                      <a:r>
                        <a:rPr lang="en-US" dirty="0"/>
                        <a:t>TNFD at its best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Biodiversity credits somewhat relevant but on-site actions or ‘insetting’ more valuable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17136646"/>
                  </a:ext>
                </a:extLst>
              </a:tr>
            </a:tbl>
          </a:graphicData>
        </a:graphic>
      </p:graphicFrame>
      <p:pic>
        <p:nvPicPr>
          <p:cNvPr id="2054" name="Picture 6" descr="About us – TNFD">
            <a:extLst>
              <a:ext uri="{FF2B5EF4-FFF2-40B4-BE49-F238E27FC236}">
                <a16:creationId xmlns:a16="http://schemas.microsoft.com/office/drawing/2014/main" id="{A513240E-BD59-5F01-FD98-EA34F15455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0493"/>
            <a:ext cx="1969794" cy="19785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D804252-33D9-AD75-408E-251F706272D5}"/>
              </a:ext>
            </a:extLst>
          </p:cNvPr>
          <p:cNvSpPr txBox="1"/>
          <p:nvPr/>
        </p:nvSpPr>
        <p:spPr>
          <a:xfrm>
            <a:off x="78658" y="6248325"/>
            <a:ext cx="7482348" cy="369332"/>
          </a:xfrm>
          <a:prstGeom prst="rect">
            <a:avLst/>
          </a:prstGeom>
          <a:noFill/>
        </p:spPr>
        <p:txBody>
          <a:bodyPr wrap="square">
            <a:spAutoFit/>
          </a:bodyPr>
          <a:lstStyle/>
          <a:p>
            <a:r>
              <a:rPr lang="en-US" b="1" i="0" dirty="0">
                <a:solidFill>
                  <a:schemeClr val="bg1"/>
                </a:solidFill>
                <a:effectLst/>
                <a:latin typeface="Open Sans" panose="020B0606030504020204" pitchFamily="34" charset="0"/>
              </a:rPr>
              <a:t>European Union’s Sustainable Finance Disclosure Regulation</a:t>
            </a:r>
            <a:endParaRPr lang="en-US" dirty="0">
              <a:solidFill>
                <a:schemeClr val="bg1"/>
              </a:solidFill>
            </a:endParaRPr>
          </a:p>
        </p:txBody>
      </p:sp>
      <p:pic>
        <p:nvPicPr>
          <p:cNvPr id="2056" name="Picture 8">
            <a:extLst>
              <a:ext uri="{FF2B5EF4-FFF2-40B4-BE49-F238E27FC236}">
                <a16:creationId xmlns:a16="http://schemas.microsoft.com/office/drawing/2014/main" id="{801132CF-00A3-4FAE-7D0E-198EC66A13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09520"/>
            <a:ext cx="5813648" cy="3938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421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1B675A0-67A8-CF85-F056-EF3FEF06695C}"/>
              </a:ext>
            </a:extLst>
          </p:cNvPr>
          <p:cNvSpPr>
            <a:spLocks noGrp="1"/>
          </p:cNvSpPr>
          <p:nvPr>
            <p:ph type="title"/>
          </p:nvPr>
        </p:nvSpPr>
        <p:spPr/>
        <p:txBody>
          <a:bodyPr/>
          <a:lstStyle/>
          <a:p>
            <a:r>
              <a:rPr lang="en-US" b="1" dirty="0">
                <a:solidFill>
                  <a:schemeClr val="tx1"/>
                </a:solidFill>
              </a:rPr>
              <a:t>Global Biodiversity Metric</a:t>
            </a:r>
          </a:p>
        </p:txBody>
      </p:sp>
      <p:sp>
        <p:nvSpPr>
          <p:cNvPr id="10" name="Content Placeholder 9">
            <a:extLst>
              <a:ext uri="{FF2B5EF4-FFF2-40B4-BE49-F238E27FC236}">
                <a16:creationId xmlns:a16="http://schemas.microsoft.com/office/drawing/2014/main" id="{0D6B147F-9047-F683-FF39-07584BBA4E60}"/>
              </a:ext>
            </a:extLst>
          </p:cNvPr>
          <p:cNvSpPr>
            <a:spLocks noGrp="1"/>
          </p:cNvSpPr>
          <p:nvPr>
            <p:ph idx="1"/>
          </p:nvPr>
        </p:nvSpPr>
        <p:spPr>
          <a:xfrm>
            <a:off x="261754" y="2886141"/>
            <a:ext cx="3584974" cy="2772697"/>
          </a:xfrm>
        </p:spPr>
        <p:txBody>
          <a:bodyPr>
            <a:normAutofit fontScale="77500" lnSpcReduction="20000"/>
          </a:bodyPr>
          <a:lstStyle/>
          <a:p>
            <a:r>
              <a:rPr lang="en-US" dirty="0"/>
              <a:t>Proxy for biodiversity value</a:t>
            </a:r>
          </a:p>
          <a:p>
            <a:r>
              <a:rPr lang="en-US" dirty="0"/>
              <a:t>Metric components</a:t>
            </a:r>
          </a:p>
          <a:p>
            <a:pPr lvl="1"/>
            <a:r>
              <a:rPr lang="en-US" dirty="0"/>
              <a:t>Habitat size</a:t>
            </a:r>
          </a:p>
          <a:p>
            <a:pPr lvl="1"/>
            <a:r>
              <a:rPr lang="en-US" dirty="0"/>
              <a:t>Condition – habitat condition assessment criteria</a:t>
            </a:r>
          </a:p>
          <a:p>
            <a:pPr lvl="1"/>
            <a:r>
              <a:rPr lang="en-US" dirty="0"/>
              <a:t>Conservation priority – global tank status</a:t>
            </a:r>
          </a:p>
          <a:p>
            <a:pPr lvl="1"/>
            <a:r>
              <a:rPr lang="en-US" dirty="0"/>
              <a:t>Strategic significance – local priority/importance</a:t>
            </a:r>
          </a:p>
        </p:txBody>
      </p:sp>
      <p:sp>
        <p:nvSpPr>
          <p:cNvPr id="5" name="Slide Number Placeholder 4">
            <a:extLst>
              <a:ext uri="{FF2B5EF4-FFF2-40B4-BE49-F238E27FC236}">
                <a16:creationId xmlns:a16="http://schemas.microsoft.com/office/drawing/2014/main" id="{9D2DC9C4-1FF5-28E1-CD78-0FD75074EF4B}"/>
              </a:ext>
            </a:extLst>
          </p:cNvPr>
          <p:cNvSpPr>
            <a:spLocks noGrp="1"/>
          </p:cNvSpPr>
          <p:nvPr>
            <p:ph type="sldNum" sz="quarter" idx="12"/>
          </p:nvPr>
        </p:nvSpPr>
        <p:spPr/>
        <p:txBody>
          <a:bodyPr/>
          <a:lstStyle/>
          <a:p>
            <a:fld id="{23AA811B-2EBD-4900-905E-5BE206449611}" type="slidenum">
              <a:rPr lang="en-GB" smtClean="0"/>
              <a:pPr/>
              <a:t>13</a:t>
            </a:fld>
            <a:endParaRPr lang="en-GB" dirty="0"/>
          </a:p>
        </p:txBody>
      </p:sp>
      <p:pic>
        <p:nvPicPr>
          <p:cNvPr id="6" name="Picture 5">
            <a:extLst>
              <a:ext uri="{FF2B5EF4-FFF2-40B4-BE49-F238E27FC236}">
                <a16:creationId xmlns:a16="http://schemas.microsoft.com/office/drawing/2014/main" id="{978823EC-6B5E-AF96-AF27-BCF213BB9E7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bwMode="auto">
          <a:xfrm>
            <a:off x="4646990" y="165763"/>
            <a:ext cx="7269532" cy="1614655"/>
          </a:xfrm>
          <a:prstGeom prst="rect">
            <a:avLst/>
          </a:prstGeom>
          <a:ln>
            <a:solidFill>
              <a:schemeClr val="tx2"/>
            </a:solid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cxnSp>
        <p:nvCxnSpPr>
          <p:cNvPr id="15" name="Connector: Elbow 14">
            <a:extLst>
              <a:ext uri="{FF2B5EF4-FFF2-40B4-BE49-F238E27FC236}">
                <a16:creationId xmlns:a16="http://schemas.microsoft.com/office/drawing/2014/main" id="{D7DF7F60-5481-DF04-2C1A-941E15908C79}"/>
              </a:ext>
            </a:extLst>
          </p:cNvPr>
          <p:cNvCxnSpPr>
            <a:cxnSpLocks/>
            <a:endCxn id="27" idx="0"/>
          </p:cNvCxnSpPr>
          <p:nvPr/>
        </p:nvCxnSpPr>
        <p:spPr>
          <a:xfrm>
            <a:off x="6659354" y="1869094"/>
            <a:ext cx="1485765" cy="209472"/>
          </a:xfrm>
          <a:prstGeom prst="bentConnector2">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C0C33CA1-640F-8DB7-342F-54324BD73780}"/>
              </a:ext>
            </a:extLst>
          </p:cNvPr>
          <p:cNvSpPr/>
          <p:nvPr/>
        </p:nvSpPr>
        <p:spPr>
          <a:xfrm>
            <a:off x="5756303" y="3587870"/>
            <a:ext cx="1384479" cy="509584"/>
          </a:xfrm>
          <a:prstGeom prst="roundRect">
            <a:avLst/>
          </a:prstGeom>
          <a:solidFill>
            <a:srgbClr val="417B6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1100" noProof="0" dirty="0"/>
              <a:t>Non-native invasive plant species cover</a:t>
            </a:r>
          </a:p>
        </p:txBody>
      </p:sp>
      <p:sp>
        <p:nvSpPr>
          <p:cNvPr id="20" name="Rectangle: Rounded Corners 19">
            <a:extLst>
              <a:ext uri="{FF2B5EF4-FFF2-40B4-BE49-F238E27FC236}">
                <a16:creationId xmlns:a16="http://schemas.microsoft.com/office/drawing/2014/main" id="{6D5627EF-7A14-125D-15A0-A9D477F7E539}"/>
              </a:ext>
            </a:extLst>
          </p:cNvPr>
          <p:cNvSpPr/>
          <p:nvPr/>
        </p:nvSpPr>
        <p:spPr>
          <a:xfrm>
            <a:off x="5756303" y="4195757"/>
            <a:ext cx="1384479" cy="509584"/>
          </a:xfrm>
          <a:prstGeom prst="roundRect">
            <a:avLst/>
          </a:prstGeom>
          <a:solidFill>
            <a:srgbClr val="417B6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1100" noProof="0" dirty="0"/>
              <a:t>Native plant species composition</a:t>
            </a:r>
          </a:p>
        </p:txBody>
      </p:sp>
      <p:sp>
        <p:nvSpPr>
          <p:cNvPr id="22" name="Rectangle: Rounded Corners 21">
            <a:extLst>
              <a:ext uri="{FF2B5EF4-FFF2-40B4-BE49-F238E27FC236}">
                <a16:creationId xmlns:a16="http://schemas.microsoft.com/office/drawing/2014/main" id="{FBD4BAB5-F088-1CC1-4832-77BD61F8E640}"/>
              </a:ext>
            </a:extLst>
          </p:cNvPr>
          <p:cNvSpPr/>
          <p:nvPr/>
        </p:nvSpPr>
        <p:spPr>
          <a:xfrm>
            <a:off x="7497230" y="3587870"/>
            <a:ext cx="1384479" cy="509584"/>
          </a:xfrm>
          <a:prstGeom prst="roundRect">
            <a:avLst/>
          </a:prstGeom>
          <a:solidFill>
            <a:schemeClr val="accent6">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1100" noProof="0" dirty="0"/>
              <a:t>Vegetation structure</a:t>
            </a:r>
          </a:p>
        </p:txBody>
      </p:sp>
      <p:sp>
        <p:nvSpPr>
          <p:cNvPr id="23" name="Rectangle: Rounded Corners 22">
            <a:extLst>
              <a:ext uri="{FF2B5EF4-FFF2-40B4-BE49-F238E27FC236}">
                <a16:creationId xmlns:a16="http://schemas.microsoft.com/office/drawing/2014/main" id="{E0776A2A-EDAE-7EEB-0EF3-FF927EFD5346}"/>
              </a:ext>
            </a:extLst>
          </p:cNvPr>
          <p:cNvSpPr/>
          <p:nvPr/>
        </p:nvSpPr>
        <p:spPr>
          <a:xfrm>
            <a:off x="7497230" y="4195757"/>
            <a:ext cx="1384479" cy="509584"/>
          </a:xfrm>
          <a:prstGeom prst="roundRect">
            <a:avLst/>
          </a:prstGeom>
          <a:solidFill>
            <a:schemeClr val="accent6">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1100" noProof="0" dirty="0"/>
              <a:t>Regeneration</a:t>
            </a:r>
          </a:p>
        </p:txBody>
      </p:sp>
      <p:sp>
        <p:nvSpPr>
          <p:cNvPr id="24" name="Rectangle: Rounded Corners 23">
            <a:extLst>
              <a:ext uri="{FF2B5EF4-FFF2-40B4-BE49-F238E27FC236}">
                <a16:creationId xmlns:a16="http://schemas.microsoft.com/office/drawing/2014/main" id="{858111A5-F6B3-8EA9-A1F4-BDE63B45819A}"/>
              </a:ext>
            </a:extLst>
          </p:cNvPr>
          <p:cNvSpPr/>
          <p:nvPr/>
        </p:nvSpPr>
        <p:spPr>
          <a:xfrm>
            <a:off x="9155494" y="3587870"/>
            <a:ext cx="1384479" cy="509584"/>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1100" dirty="0"/>
              <a:t>Herbivore damage</a:t>
            </a:r>
            <a:endParaRPr lang="en-US" sz="1100" noProof="0" dirty="0"/>
          </a:p>
        </p:txBody>
      </p:sp>
      <p:sp>
        <p:nvSpPr>
          <p:cNvPr id="25" name="Rectangle: Rounded Corners 24">
            <a:extLst>
              <a:ext uri="{FF2B5EF4-FFF2-40B4-BE49-F238E27FC236}">
                <a16:creationId xmlns:a16="http://schemas.microsoft.com/office/drawing/2014/main" id="{C7451A9C-5B93-7447-D8C6-F3309BE27ED2}"/>
              </a:ext>
            </a:extLst>
          </p:cNvPr>
          <p:cNvSpPr/>
          <p:nvPr/>
        </p:nvSpPr>
        <p:spPr>
          <a:xfrm>
            <a:off x="9155494" y="4195757"/>
            <a:ext cx="1384479" cy="509584"/>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1100" noProof="0" dirty="0"/>
              <a:t>Anthropogenic Disturbance</a:t>
            </a:r>
          </a:p>
        </p:txBody>
      </p:sp>
      <p:sp>
        <p:nvSpPr>
          <p:cNvPr id="26" name="Rectangle: Rounded Corners 25">
            <a:extLst>
              <a:ext uri="{FF2B5EF4-FFF2-40B4-BE49-F238E27FC236}">
                <a16:creationId xmlns:a16="http://schemas.microsoft.com/office/drawing/2014/main" id="{A5E92E1E-2F7C-EAFE-319A-1218BCD01B02}"/>
              </a:ext>
            </a:extLst>
          </p:cNvPr>
          <p:cNvSpPr/>
          <p:nvPr/>
        </p:nvSpPr>
        <p:spPr>
          <a:xfrm>
            <a:off x="5756303" y="2979983"/>
            <a:ext cx="1384479" cy="509584"/>
          </a:xfrm>
          <a:prstGeom prst="roundRect">
            <a:avLst/>
          </a:prstGeom>
          <a:solidFill>
            <a:srgbClr val="417B6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1100" noProof="0" dirty="0"/>
              <a:t>Native plant species cover</a:t>
            </a:r>
          </a:p>
        </p:txBody>
      </p:sp>
      <p:sp>
        <p:nvSpPr>
          <p:cNvPr id="27" name="Rectangle: Rounded Corners 26">
            <a:extLst>
              <a:ext uri="{FF2B5EF4-FFF2-40B4-BE49-F238E27FC236}">
                <a16:creationId xmlns:a16="http://schemas.microsoft.com/office/drawing/2014/main" id="{7B9B6085-F26B-8BCA-BA1A-9696243B06A8}"/>
              </a:ext>
            </a:extLst>
          </p:cNvPr>
          <p:cNvSpPr/>
          <p:nvPr/>
        </p:nvSpPr>
        <p:spPr>
          <a:xfrm>
            <a:off x="5751875" y="2078566"/>
            <a:ext cx="4786488" cy="217662"/>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1100" noProof="0" dirty="0"/>
              <a:t>Temperate forest &amp; woodland </a:t>
            </a:r>
            <a:r>
              <a:rPr lang="en-US" sz="1100" dirty="0"/>
              <a:t>criteria</a:t>
            </a:r>
            <a:r>
              <a:rPr lang="en-US" sz="1100" noProof="0" dirty="0"/>
              <a:t> (example)</a:t>
            </a:r>
          </a:p>
        </p:txBody>
      </p:sp>
      <p:sp>
        <p:nvSpPr>
          <p:cNvPr id="28" name="Rectangle: Rounded Corners 27">
            <a:extLst>
              <a:ext uri="{FF2B5EF4-FFF2-40B4-BE49-F238E27FC236}">
                <a16:creationId xmlns:a16="http://schemas.microsoft.com/office/drawing/2014/main" id="{F7DDA016-A028-B8DA-25B1-A9B1B8B6D9B2}"/>
              </a:ext>
            </a:extLst>
          </p:cNvPr>
          <p:cNvSpPr/>
          <p:nvPr/>
        </p:nvSpPr>
        <p:spPr>
          <a:xfrm>
            <a:off x="9155494" y="2979983"/>
            <a:ext cx="1384479" cy="509584"/>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1100" noProof="0" dirty="0"/>
              <a:t>Tree health</a:t>
            </a:r>
          </a:p>
        </p:txBody>
      </p:sp>
      <p:sp>
        <p:nvSpPr>
          <p:cNvPr id="29" name="Rectangle: Rounded Corners 28">
            <a:extLst>
              <a:ext uri="{FF2B5EF4-FFF2-40B4-BE49-F238E27FC236}">
                <a16:creationId xmlns:a16="http://schemas.microsoft.com/office/drawing/2014/main" id="{81057ED1-1530-BFF9-74D8-99160786CD64}"/>
              </a:ext>
            </a:extLst>
          </p:cNvPr>
          <p:cNvSpPr/>
          <p:nvPr/>
        </p:nvSpPr>
        <p:spPr>
          <a:xfrm>
            <a:off x="7497230" y="4803644"/>
            <a:ext cx="1384479" cy="509584"/>
          </a:xfrm>
          <a:prstGeom prst="roundRect">
            <a:avLst/>
          </a:prstGeom>
          <a:solidFill>
            <a:schemeClr val="accent6">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1100" noProof="0" dirty="0"/>
              <a:t>Coarse woody debris</a:t>
            </a:r>
          </a:p>
        </p:txBody>
      </p:sp>
      <p:sp>
        <p:nvSpPr>
          <p:cNvPr id="30" name="Rectangle: Rounded Corners 29">
            <a:extLst>
              <a:ext uri="{FF2B5EF4-FFF2-40B4-BE49-F238E27FC236}">
                <a16:creationId xmlns:a16="http://schemas.microsoft.com/office/drawing/2014/main" id="{547BE20D-30CB-0498-EE27-F1BA8377BFB8}"/>
              </a:ext>
            </a:extLst>
          </p:cNvPr>
          <p:cNvSpPr/>
          <p:nvPr/>
        </p:nvSpPr>
        <p:spPr>
          <a:xfrm>
            <a:off x="5756303" y="4794017"/>
            <a:ext cx="1384479" cy="509584"/>
          </a:xfrm>
          <a:prstGeom prst="roundRect">
            <a:avLst/>
          </a:prstGeom>
          <a:solidFill>
            <a:srgbClr val="417B6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1100" noProof="0" dirty="0"/>
              <a:t>Ground flora</a:t>
            </a:r>
          </a:p>
        </p:txBody>
      </p:sp>
      <p:sp>
        <p:nvSpPr>
          <p:cNvPr id="31" name="Rectangle: Rounded Corners 30">
            <a:extLst>
              <a:ext uri="{FF2B5EF4-FFF2-40B4-BE49-F238E27FC236}">
                <a16:creationId xmlns:a16="http://schemas.microsoft.com/office/drawing/2014/main" id="{E773856B-8320-3142-205C-CB69AACEC610}"/>
              </a:ext>
            </a:extLst>
          </p:cNvPr>
          <p:cNvSpPr/>
          <p:nvPr/>
        </p:nvSpPr>
        <p:spPr>
          <a:xfrm>
            <a:off x="7497230" y="2979983"/>
            <a:ext cx="1384479" cy="509584"/>
          </a:xfrm>
          <a:prstGeom prst="roundRect">
            <a:avLst/>
          </a:prstGeom>
          <a:solidFill>
            <a:schemeClr val="accent6">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1100" noProof="0" dirty="0"/>
              <a:t>Veteran trees</a:t>
            </a:r>
          </a:p>
        </p:txBody>
      </p:sp>
      <p:sp>
        <p:nvSpPr>
          <p:cNvPr id="32" name="Rectangle: Rounded Corners 31">
            <a:extLst>
              <a:ext uri="{FF2B5EF4-FFF2-40B4-BE49-F238E27FC236}">
                <a16:creationId xmlns:a16="http://schemas.microsoft.com/office/drawing/2014/main" id="{6B12E586-673C-7F6D-FEDD-772E8B51DE41}"/>
              </a:ext>
            </a:extLst>
          </p:cNvPr>
          <p:cNvSpPr/>
          <p:nvPr/>
        </p:nvSpPr>
        <p:spPr>
          <a:xfrm>
            <a:off x="5756303" y="2433805"/>
            <a:ext cx="1384479" cy="324343"/>
          </a:xfrm>
          <a:prstGeom prst="roundRect">
            <a:avLst/>
          </a:prstGeom>
          <a:solidFill>
            <a:srgbClr val="417B6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1100" noProof="0" dirty="0"/>
              <a:t>Species Composition</a:t>
            </a:r>
          </a:p>
        </p:txBody>
      </p:sp>
      <p:sp>
        <p:nvSpPr>
          <p:cNvPr id="33" name="Rectangle: Rounded Corners 32">
            <a:extLst>
              <a:ext uri="{FF2B5EF4-FFF2-40B4-BE49-F238E27FC236}">
                <a16:creationId xmlns:a16="http://schemas.microsoft.com/office/drawing/2014/main" id="{5D40902A-2CDE-EEA3-268B-287CF01363DB}"/>
              </a:ext>
            </a:extLst>
          </p:cNvPr>
          <p:cNvSpPr/>
          <p:nvPr/>
        </p:nvSpPr>
        <p:spPr>
          <a:xfrm>
            <a:off x="7497230" y="2433805"/>
            <a:ext cx="1384479" cy="324343"/>
          </a:xfrm>
          <a:prstGeom prst="roundRect">
            <a:avLst/>
          </a:prstGeom>
          <a:solidFill>
            <a:schemeClr val="accent6">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1100" noProof="0" dirty="0"/>
              <a:t>Structure</a:t>
            </a:r>
          </a:p>
        </p:txBody>
      </p:sp>
      <p:sp>
        <p:nvSpPr>
          <p:cNvPr id="34" name="Rectangle: Rounded Corners 33">
            <a:extLst>
              <a:ext uri="{FF2B5EF4-FFF2-40B4-BE49-F238E27FC236}">
                <a16:creationId xmlns:a16="http://schemas.microsoft.com/office/drawing/2014/main" id="{E038D484-CA46-A18E-EEEB-34E6BB84C393}"/>
              </a:ext>
            </a:extLst>
          </p:cNvPr>
          <p:cNvSpPr/>
          <p:nvPr/>
        </p:nvSpPr>
        <p:spPr>
          <a:xfrm>
            <a:off x="9155494" y="2433805"/>
            <a:ext cx="1384479" cy="324343"/>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1100" noProof="0" dirty="0"/>
              <a:t>Disturbance</a:t>
            </a:r>
          </a:p>
        </p:txBody>
      </p:sp>
      <p:cxnSp>
        <p:nvCxnSpPr>
          <p:cNvPr id="36" name="Straight Connector 35">
            <a:extLst>
              <a:ext uri="{FF2B5EF4-FFF2-40B4-BE49-F238E27FC236}">
                <a16:creationId xmlns:a16="http://schemas.microsoft.com/office/drawing/2014/main" id="{04FE90D0-FF63-D4DB-8548-81060439ED14}"/>
              </a:ext>
            </a:extLst>
          </p:cNvPr>
          <p:cNvCxnSpPr>
            <a:cxnSpLocks/>
          </p:cNvCxnSpPr>
          <p:nvPr/>
        </p:nvCxnSpPr>
        <p:spPr>
          <a:xfrm>
            <a:off x="5751875" y="2840225"/>
            <a:ext cx="4786488"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F3FFF6A3-006F-AC0C-D042-4E9B54B3C748}"/>
              </a:ext>
            </a:extLst>
          </p:cNvPr>
          <p:cNvSpPr/>
          <p:nvPr/>
        </p:nvSpPr>
        <p:spPr>
          <a:xfrm>
            <a:off x="7729782" y="5990257"/>
            <a:ext cx="1522243" cy="743068"/>
          </a:xfrm>
          <a:prstGeom prst="roundRect">
            <a:avLst/>
          </a:prstGeom>
          <a:solidFill>
            <a:srgbClr val="00B05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1100" noProof="0" dirty="0"/>
              <a:t>85-100% relative cover of native plant species across strata</a:t>
            </a:r>
          </a:p>
        </p:txBody>
      </p:sp>
      <p:sp>
        <p:nvSpPr>
          <p:cNvPr id="7" name="Rectangle: Rounded Corners 6">
            <a:extLst>
              <a:ext uri="{FF2B5EF4-FFF2-40B4-BE49-F238E27FC236}">
                <a16:creationId xmlns:a16="http://schemas.microsoft.com/office/drawing/2014/main" id="{C6591DFA-66F6-1C93-5EDA-22273B897125}"/>
              </a:ext>
            </a:extLst>
          </p:cNvPr>
          <p:cNvSpPr/>
          <p:nvPr/>
        </p:nvSpPr>
        <p:spPr>
          <a:xfrm>
            <a:off x="9302545" y="6003635"/>
            <a:ext cx="1384479" cy="746449"/>
          </a:xfrm>
          <a:prstGeom prst="roundRect">
            <a:avLst/>
          </a:prstGeom>
          <a:solidFill>
            <a:srgbClr val="A8AC1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1100" noProof="0" dirty="0"/>
              <a:t>60-84% relative cover of native plant species across strata</a:t>
            </a:r>
          </a:p>
        </p:txBody>
      </p:sp>
      <p:sp>
        <p:nvSpPr>
          <p:cNvPr id="8" name="Rectangle: Rounded Corners 7">
            <a:extLst>
              <a:ext uri="{FF2B5EF4-FFF2-40B4-BE49-F238E27FC236}">
                <a16:creationId xmlns:a16="http://schemas.microsoft.com/office/drawing/2014/main" id="{E7091495-5D15-709B-CAE3-E3429445C73C}"/>
              </a:ext>
            </a:extLst>
          </p:cNvPr>
          <p:cNvSpPr/>
          <p:nvPr/>
        </p:nvSpPr>
        <p:spPr>
          <a:xfrm>
            <a:off x="10737544" y="5993114"/>
            <a:ext cx="1384479" cy="743070"/>
          </a:xfrm>
          <a:prstGeom prst="roundRect">
            <a:avLst/>
          </a:prstGeom>
          <a:solidFill>
            <a:schemeClr val="accent5">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1100" noProof="0" dirty="0"/>
              <a:t>&lt;60% relative cover of native plant species across strata</a:t>
            </a:r>
          </a:p>
        </p:txBody>
      </p:sp>
      <p:sp>
        <p:nvSpPr>
          <p:cNvPr id="11" name="Rectangle: Rounded Corners 10">
            <a:extLst>
              <a:ext uri="{FF2B5EF4-FFF2-40B4-BE49-F238E27FC236}">
                <a16:creationId xmlns:a16="http://schemas.microsoft.com/office/drawing/2014/main" id="{61743B50-4D0D-97DA-7030-5716050FE387}"/>
              </a:ext>
            </a:extLst>
          </p:cNvPr>
          <p:cNvSpPr/>
          <p:nvPr/>
        </p:nvSpPr>
        <p:spPr>
          <a:xfrm>
            <a:off x="7729782" y="5775649"/>
            <a:ext cx="1522243" cy="180803"/>
          </a:xfrm>
          <a:prstGeom prst="roundRect">
            <a:avLst/>
          </a:prstGeom>
          <a:solidFill>
            <a:srgbClr val="00B05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1100" noProof="0" dirty="0"/>
              <a:t>Good (3 pts)</a:t>
            </a:r>
          </a:p>
        </p:txBody>
      </p:sp>
      <p:sp>
        <p:nvSpPr>
          <p:cNvPr id="12" name="Rectangle: Rounded Corners 11">
            <a:extLst>
              <a:ext uri="{FF2B5EF4-FFF2-40B4-BE49-F238E27FC236}">
                <a16:creationId xmlns:a16="http://schemas.microsoft.com/office/drawing/2014/main" id="{8A0CB927-85B0-2EC6-7F46-D67FC889C2EA}"/>
              </a:ext>
            </a:extLst>
          </p:cNvPr>
          <p:cNvSpPr/>
          <p:nvPr/>
        </p:nvSpPr>
        <p:spPr>
          <a:xfrm>
            <a:off x="9305057" y="5771609"/>
            <a:ext cx="1381967" cy="180803"/>
          </a:xfrm>
          <a:prstGeom prst="roundRect">
            <a:avLst/>
          </a:prstGeom>
          <a:solidFill>
            <a:srgbClr val="A8AC1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1100" noProof="0" dirty="0"/>
              <a:t>Moderate (2 pts)</a:t>
            </a:r>
          </a:p>
        </p:txBody>
      </p:sp>
      <p:sp>
        <p:nvSpPr>
          <p:cNvPr id="14" name="Rectangle: Rounded Corners 13">
            <a:extLst>
              <a:ext uri="{FF2B5EF4-FFF2-40B4-BE49-F238E27FC236}">
                <a16:creationId xmlns:a16="http://schemas.microsoft.com/office/drawing/2014/main" id="{7708E19D-3B58-CF81-9A18-A997A564FBF0}"/>
              </a:ext>
            </a:extLst>
          </p:cNvPr>
          <p:cNvSpPr/>
          <p:nvPr/>
        </p:nvSpPr>
        <p:spPr>
          <a:xfrm>
            <a:off x="10747272" y="5771609"/>
            <a:ext cx="1374751" cy="180803"/>
          </a:xfrm>
          <a:prstGeom prst="roundRect">
            <a:avLst/>
          </a:prstGeom>
          <a:solidFill>
            <a:schemeClr val="accent5">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1100" noProof="0" dirty="0"/>
              <a:t>Poor (1 pt)</a:t>
            </a:r>
          </a:p>
        </p:txBody>
      </p:sp>
      <p:cxnSp>
        <p:nvCxnSpPr>
          <p:cNvPr id="37" name="Connector: Elbow 36">
            <a:extLst>
              <a:ext uri="{FF2B5EF4-FFF2-40B4-BE49-F238E27FC236}">
                <a16:creationId xmlns:a16="http://schemas.microsoft.com/office/drawing/2014/main" id="{762C6123-12E7-86AA-381B-A533D259DC53}"/>
              </a:ext>
            </a:extLst>
          </p:cNvPr>
          <p:cNvCxnSpPr>
            <a:cxnSpLocks/>
          </p:cNvCxnSpPr>
          <p:nvPr/>
        </p:nvCxnSpPr>
        <p:spPr>
          <a:xfrm rot="16200000" flipH="1">
            <a:off x="4991212" y="3704102"/>
            <a:ext cx="3083464" cy="2235148"/>
          </a:xfrm>
          <a:prstGeom prst="bentConnector3">
            <a:avLst>
              <a:gd name="adj1" fmla="val 100232"/>
            </a:avLst>
          </a:prstGeom>
          <a:ln w="63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56168CC-0670-81BE-9145-66F0F546F20E}"/>
              </a:ext>
            </a:extLst>
          </p:cNvPr>
          <p:cNvCxnSpPr>
            <a:cxnSpLocks/>
          </p:cNvCxnSpPr>
          <p:nvPr/>
        </p:nvCxnSpPr>
        <p:spPr>
          <a:xfrm>
            <a:off x="5415370" y="3279943"/>
            <a:ext cx="31061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9E0424B5-16C3-C730-79B2-0696E3A79163}"/>
              </a:ext>
            </a:extLst>
          </p:cNvPr>
          <p:cNvPicPr>
            <a:picLocks noChangeAspect="1"/>
          </p:cNvPicPr>
          <p:nvPr/>
        </p:nvPicPr>
        <p:blipFill>
          <a:blip r:embed="rId4">
            <a:clrChange>
              <a:clrFrom>
                <a:srgbClr val="05326E"/>
              </a:clrFrom>
              <a:clrTo>
                <a:srgbClr val="05326E">
                  <a:alpha val="0"/>
                </a:srgbClr>
              </a:clrTo>
            </a:clrChange>
            <a:extLst>
              <a:ext uri="{28A0092B-C50C-407E-A947-70E740481C1C}">
                <a14:useLocalDpi xmlns:a14="http://schemas.microsoft.com/office/drawing/2010/main" val="0"/>
              </a:ext>
            </a:extLst>
          </a:blip>
          <a:stretch>
            <a:fillRect/>
          </a:stretch>
        </p:blipFill>
        <p:spPr>
          <a:xfrm>
            <a:off x="131819" y="6029842"/>
            <a:ext cx="2515767" cy="717525"/>
          </a:xfrm>
          <a:prstGeom prst="rect">
            <a:avLst/>
          </a:prstGeom>
        </p:spPr>
      </p:pic>
      <p:cxnSp>
        <p:nvCxnSpPr>
          <p:cNvPr id="35" name="Straight Connector 34">
            <a:extLst>
              <a:ext uri="{FF2B5EF4-FFF2-40B4-BE49-F238E27FC236}">
                <a16:creationId xmlns:a16="http://schemas.microsoft.com/office/drawing/2014/main" id="{C7951775-CE56-0E30-D745-E72FBF8624EA}"/>
              </a:ext>
            </a:extLst>
          </p:cNvPr>
          <p:cNvCxnSpPr/>
          <p:nvPr/>
        </p:nvCxnSpPr>
        <p:spPr>
          <a:xfrm flipV="1">
            <a:off x="6678273" y="1592448"/>
            <a:ext cx="0" cy="270047"/>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0336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3F2C37C9-2D0F-7E66-3E54-D439A574D870}"/>
              </a:ext>
            </a:extLst>
          </p:cNvPr>
          <p:cNvSpPr/>
          <p:nvPr/>
        </p:nvSpPr>
        <p:spPr>
          <a:xfrm>
            <a:off x="798177" y="4270310"/>
            <a:ext cx="1985280" cy="1105786"/>
          </a:xfrm>
          <a:prstGeom prst="round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Restoration on development site</a:t>
            </a:r>
          </a:p>
          <a:p>
            <a:pPr algn="ctr"/>
            <a:r>
              <a:rPr lang="en-US" dirty="0">
                <a:solidFill>
                  <a:schemeClr val="bg1"/>
                </a:solidFill>
              </a:rPr>
              <a:t> </a:t>
            </a:r>
          </a:p>
        </p:txBody>
      </p:sp>
      <p:sp>
        <p:nvSpPr>
          <p:cNvPr id="4" name="Rectangle: Rounded Corners 3">
            <a:extLst>
              <a:ext uri="{FF2B5EF4-FFF2-40B4-BE49-F238E27FC236}">
                <a16:creationId xmlns:a16="http://schemas.microsoft.com/office/drawing/2014/main" id="{A9967921-471A-7BC7-3461-7BF00FF92DD2}"/>
              </a:ext>
            </a:extLst>
          </p:cNvPr>
          <p:cNvSpPr/>
          <p:nvPr/>
        </p:nvSpPr>
        <p:spPr>
          <a:xfrm>
            <a:off x="798177" y="1842842"/>
            <a:ext cx="1985280" cy="1105786"/>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Offsite habitat restoration</a:t>
            </a:r>
            <a:endParaRPr lang="en-US" dirty="0">
              <a:solidFill>
                <a:schemeClr val="bg1"/>
              </a:solidFill>
            </a:endParaRPr>
          </a:p>
        </p:txBody>
      </p:sp>
      <p:sp>
        <p:nvSpPr>
          <p:cNvPr id="5" name="Rectangle: Rounded Corners 4">
            <a:extLst>
              <a:ext uri="{FF2B5EF4-FFF2-40B4-BE49-F238E27FC236}">
                <a16:creationId xmlns:a16="http://schemas.microsoft.com/office/drawing/2014/main" id="{BA9FB5A3-7214-8F1E-FEA0-E33F0B68A1D6}"/>
              </a:ext>
            </a:extLst>
          </p:cNvPr>
          <p:cNvSpPr/>
          <p:nvPr/>
        </p:nvSpPr>
        <p:spPr>
          <a:xfrm>
            <a:off x="4946511" y="4270310"/>
            <a:ext cx="1985280" cy="1105786"/>
          </a:xfrm>
          <a:prstGeom prst="roundRect">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Property developer</a:t>
            </a:r>
          </a:p>
        </p:txBody>
      </p:sp>
      <p:sp>
        <p:nvSpPr>
          <p:cNvPr id="6" name="Rectangle: Rounded Corners 5">
            <a:extLst>
              <a:ext uri="{FF2B5EF4-FFF2-40B4-BE49-F238E27FC236}">
                <a16:creationId xmlns:a16="http://schemas.microsoft.com/office/drawing/2014/main" id="{F01B7C5D-0481-0036-DE22-97248D94EC37}"/>
              </a:ext>
            </a:extLst>
          </p:cNvPr>
          <p:cNvSpPr/>
          <p:nvPr/>
        </p:nvSpPr>
        <p:spPr>
          <a:xfrm>
            <a:off x="4930497" y="1842842"/>
            <a:ext cx="1985280" cy="1105786"/>
          </a:xfrm>
          <a:prstGeom prst="roundRect">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Offsite bank owner</a:t>
            </a:r>
          </a:p>
        </p:txBody>
      </p:sp>
      <p:sp>
        <p:nvSpPr>
          <p:cNvPr id="7" name="Rectangle: Rounded Corners 6">
            <a:extLst>
              <a:ext uri="{FF2B5EF4-FFF2-40B4-BE49-F238E27FC236}">
                <a16:creationId xmlns:a16="http://schemas.microsoft.com/office/drawing/2014/main" id="{AE33930C-1E37-B828-FE15-0935775AE644}"/>
              </a:ext>
            </a:extLst>
          </p:cNvPr>
          <p:cNvSpPr/>
          <p:nvPr/>
        </p:nvSpPr>
        <p:spPr>
          <a:xfrm>
            <a:off x="9599359" y="337635"/>
            <a:ext cx="1985280" cy="110578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National registry</a:t>
            </a:r>
          </a:p>
        </p:txBody>
      </p:sp>
      <p:sp>
        <p:nvSpPr>
          <p:cNvPr id="8" name="Rectangle: Rounded Corners 7">
            <a:extLst>
              <a:ext uri="{FF2B5EF4-FFF2-40B4-BE49-F238E27FC236}">
                <a16:creationId xmlns:a16="http://schemas.microsoft.com/office/drawing/2014/main" id="{CDB8E9C6-8504-D37E-D981-70965E64BB27}"/>
              </a:ext>
            </a:extLst>
          </p:cNvPr>
          <p:cNvSpPr/>
          <p:nvPr/>
        </p:nvSpPr>
        <p:spPr>
          <a:xfrm>
            <a:off x="9583345" y="1834992"/>
            <a:ext cx="1985280" cy="110578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Responsible 3</a:t>
            </a:r>
            <a:r>
              <a:rPr lang="en-US" baseline="30000" dirty="0">
                <a:solidFill>
                  <a:schemeClr val="bg1"/>
                </a:solidFill>
              </a:rPr>
              <a:t>rd</a:t>
            </a:r>
            <a:r>
              <a:rPr lang="en-US" dirty="0">
                <a:solidFill>
                  <a:schemeClr val="bg1"/>
                </a:solidFill>
              </a:rPr>
              <a:t> party</a:t>
            </a:r>
          </a:p>
        </p:txBody>
      </p:sp>
      <p:sp>
        <p:nvSpPr>
          <p:cNvPr id="9" name="Rectangle: Rounded Corners 8">
            <a:extLst>
              <a:ext uri="{FF2B5EF4-FFF2-40B4-BE49-F238E27FC236}">
                <a16:creationId xmlns:a16="http://schemas.microsoft.com/office/drawing/2014/main" id="{C264A04B-D7CF-3A9D-94C6-ADF4EF7D5941}"/>
              </a:ext>
            </a:extLst>
          </p:cNvPr>
          <p:cNvSpPr/>
          <p:nvPr/>
        </p:nvSpPr>
        <p:spPr>
          <a:xfrm>
            <a:off x="9599359" y="4255185"/>
            <a:ext cx="1985280" cy="110578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Government agency that approves / denies</a:t>
            </a:r>
          </a:p>
        </p:txBody>
      </p:sp>
      <p:cxnSp>
        <p:nvCxnSpPr>
          <p:cNvPr id="12" name="Straight Arrow Connector 11">
            <a:extLst>
              <a:ext uri="{FF2B5EF4-FFF2-40B4-BE49-F238E27FC236}">
                <a16:creationId xmlns:a16="http://schemas.microsoft.com/office/drawing/2014/main" id="{ACDD3F06-0160-635C-DBBB-DF9A7F770142}"/>
              </a:ext>
            </a:extLst>
          </p:cNvPr>
          <p:cNvCxnSpPr>
            <a:cxnSpLocks/>
            <a:stCxn id="4" idx="3"/>
            <a:endCxn id="6" idx="1"/>
          </p:cNvCxnSpPr>
          <p:nvPr/>
        </p:nvCxnSpPr>
        <p:spPr>
          <a:xfrm>
            <a:off x="2783457" y="2395735"/>
            <a:ext cx="214704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B1ED01A-EEAD-46EF-AB73-5E8083BEBFBB}"/>
              </a:ext>
            </a:extLst>
          </p:cNvPr>
          <p:cNvCxnSpPr>
            <a:cxnSpLocks/>
            <a:stCxn id="3" idx="3"/>
            <a:endCxn id="5" idx="1"/>
          </p:cNvCxnSpPr>
          <p:nvPr/>
        </p:nvCxnSpPr>
        <p:spPr>
          <a:xfrm>
            <a:off x="2783457" y="4823203"/>
            <a:ext cx="216305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9999AE6C-3E0F-DDB9-6747-880516230547}"/>
              </a:ext>
            </a:extLst>
          </p:cNvPr>
          <p:cNvCxnSpPr>
            <a:stCxn id="8" idx="0"/>
          </p:cNvCxnSpPr>
          <p:nvPr/>
        </p:nvCxnSpPr>
        <p:spPr>
          <a:xfrm>
            <a:off x="10559971" y="1834992"/>
            <a:ext cx="914400" cy="9144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B68B9A9D-2D86-0513-F54A-B05BBDD6360E}"/>
              </a:ext>
            </a:extLst>
          </p:cNvPr>
          <p:cNvCxnSpPr>
            <a:stCxn id="8" idx="0"/>
            <a:endCxn id="4" idx="0"/>
          </p:cNvCxnSpPr>
          <p:nvPr/>
        </p:nvCxnSpPr>
        <p:spPr>
          <a:xfrm rot="16200000" flipH="1" flipV="1">
            <a:off x="6179476" y="-2553667"/>
            <a:ext cx="7850" cy="8785168"/>
          </a:xfrm>
          <a:prstGeom prst="bentConnector3">
            <a:avLst>
              <a:gd name="adj1" fmla="val -291210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4286D6E9-FA93-D94A-3836-7E88F5B313D2}"/>
              </a:ext>
            </a:extLst>
          </p:cNvPr>
          <p:cNvCxnSpPr>
            <a:stCxn id="4" idx="0"/>
          </p:cNvCxnSpPr>
          <p:nvPr/>
        </p:nvCxnSpPr>
        <p:spPr>
          <a:xfrm>
            <a:off x="1790817" y="1842842"/>
            <a:ext cx="914400" cy="9144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0B71BAFD-8816-19A1-C938-2703A07117E7}"/>
              </a:ext>
            </a:extLst>
          </p:cNvPr>
          <p:cNvCxnSpPr>
            <a:cxnSpLocks/>
            <a:stCxn id="4" idx="1"/>
            <a:endCxn id="7" idx="1"/>
          </p:cNvCxnSpPr>
          <p:nvPr/>
        </p:nvCxnSpPr>
        <p:spPr>
          <a:xfrm rot="10800000" flipH="1">
            <a:off x="798177" y="890529"/>
            <a:ext cx="8801182" cy="1505207"/>
          </a:xfrm>
          <a:prstGeom prst="bentConnector3">
            <a:avLst>
              <a:gd name="adj1" fmla="val -2597"/>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2E21D5E4-0E5F-E6AA-084A-4AEDE2EDB7D8}"/>
              </a:ext>
            </a:extLst>
          </p:cNvPr>
          <p:cNvCxnSpPr>
            <a:stCxn id="6" idx="3"/>
            <a:endCxn id="9" idx="1"/>
          </p:cNvCxnSpPr>
          <p:nvPr/>
        </p:nvCxnSpPr>
        <p:spPr>
          <a:xfrm>
            <a:off x="6915777" y="2395735"/>
            <a:ext cx="2683582" cy="241234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1EA91CC9-9022-851E-AED0-96504910553B}"/>
              </a:ext>
            </a:extLst>
          </p:cNvPr>
          <p:cNvCxnSpPr>
            <a:cxnSpLocks/>
            <a:stCxn id="6" idx="3"/>
            <a:endCxn id="8" idx="1"/>
          </p:cNvCxnSpPr>
          <p:nvPr/>
        </p:nvCxnSpPr>
        <p:spPr>
          <a:xfrm flipV="1">
            <a:off x="6915777" y="2387885"/>
            <a:ext cx="2667568" cy="78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BBF0A5A9-3CF1-5DE1-4E8D-FF1D3D921DB9}"/>
              </a:ext>
            </a:extLst>
          </p:cNvPr>
          <p:cNvCxnSpPr>
            <a:stCxn id="8" idx="2"/>
            <a:endCxn id="9" idx="0"/>
          </p:cNvCxnSpPr>
          <p:nvPr/>
        </p:nvCxnSpPr>
        <p:spPr>
          <a:xfrm>
            <a:off x="10575985" y="2940778"/>
            <a:ext cx="16014" cy="131440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E794872D-7ED1-480D-220C-322507CB1C36}"/>
              </a:ext>
            </a:extLst>
          </p:cNvPr>
          <p:cNvCxnSpPr>
            <a:stCxn id="5" idx="3"/>
            <a:endCxn id="9" idx="1"/>
          </p:cNvCxnSpPr>
          <p:nvPr/>
        </p:nvCxnSpPr>
        <p:spPr>
          <a:xfrm flipV="1">
            <a:off x="6931791" y="4808078"/>
            <a:ext cx="2667568" cy="1512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2C6AA506-8BA0-12CE-ED8B-A4C552A5CA51}"/>
              </a:ext>
            </a:extLst>
          </p:cNvPr>
          <p:cNvCxnSpPr>
            <a:stCxn id="4" idx="2"/>
            <a:endCxn id="3" idx="0"/>
          </p:cNvCxnSpPr>
          <p:nvPr/>
        </p:nvCxnSpPr>
        <p:spPr>
          <a:xfrm>
            <a:off x="1790817" y="2948628"/>
            <a:ext cx="0" cy="1321682"/>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990CA60F-9F80-665E-4F9A-B9FA00EB3667}"/>
              </a:ext>
            </a:extLst>
          </p:cNvPr>
          <p:cNvCxnSpPr>
            <a:cxnSpLocks/>
          </p:cNvCxnSpPr>
          <p:nvPr/>
        </p:nvCxnSpPr>
        <p:spPr>
          <a:xfrm flipH="1">
            <a:off x="6931791" y="4981586"/>
            <a:ext cx="266756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048D93BB-B1FD-47F2-5D96-88F61BCAF878}"/>
              </a:ext>
            </a:extLst>
          </p:cNvPr>
          <p:cNvSpPr txBox="1"/>
          <p:nvPr/>
        </p:nvSpPr>
        <p:spPr>
          <a:xfrm rot="16200000">
            <a:off x="803354" y="3402442"/>
            <a:ext cx="1509420" cy="276999"/>
          </a:xfrm>
          <a:prstGeom prst="rect">
            <a:avLst/>
          </a:prstGeom>
          <a:noFill/>
        </p:spPr>
        <p:txBody>
          <a:bodyPr wrap="square" rtlCol="0">
            <a:spAutoFit/>
          </a:bodyPr>
          <a:lstStyle/>
          <a:p>
            <a:r>
              <a:rPr lang="en-US" sz="1200" dirty="0">
                <a:solidFill>
                  <a:schemeClr val="bg1"/>
                </a:solidFill>
              </a:rPr>
              <a:t>Difference in units</a:t>
            </a:r>
          </a:p>
        </p:txBody>
      </p:sp>
      <p:sp>
        <p:nvSpPr>
          <p:cNvPr id="58" name="TextBox 57">
            <a:extLst>
              <a:ext uri="{FF2B5EF4-FFF2-40B4-BE49-F238E27FC236}">
                <a16:creationId xmlns:a16="http://schemas.microsoft.com/office/drawing/2014/main" id="{ED4D41DF-FC49-2E8E-4448-D8507A22F092}"/>
              </a:ext>
            </a:extLst>
          </p:cNvPr>
          <p:cNvSpPr txBox="1"/>
          <p:nvPr/>
        </p:nvSpPr>
        <p:spPr>
          <a:xfrm>
            <a:off x="3405997" y="4476231"/>
            <a:ext cx="651292" cy="276999"/>
          </a:xfrm>
          <a:prstGeom prst="rect">
            <a:avLst/>
          </a:prstGeom>
          <a:noFill/>
        </p:spPr>
        <p:txBody>
          <a:bodyPr wrap="square" rtlCol="0">
            <a:spAutoFit/>
          </a:bodyPr>
          <a:lstStyle/>
          <a:p>
            <a:r>
              <a:rPr lang="en-US" sz="1200" dirty="0">
                <a:solidFill>
                  <a:schemeClr val="bg1"/>
                </a:solidFill>
              </a:rPr>
              <a:t>Credits</a:t>
            </a:r>
          </a:p>
        </p:txBody>
      </p:sp>
      <p:sp>
        <p:nvSpPr>
          <p:cNvPr id="59" name="TextBox 58">
            <a:extLst>
              <a:ext uri="{FF2B5EF4-FFF2-40B4-BE49-F238E27FC236}">
                <a16:creationId xmlns:a16="http://schemas.microsoft.com/office/drawing/2014/main" id="{5E14E3E2-EAD2-4016-60F8-531E7B52DFE8}"/>
              </a:ext>
            </a:extLst>
          </p:cNvPr>
          <p:cNvSpPr txBox="1"/>
          <p:nvPr/>
        </p:nvSpPr>
        <p:spPr>
          <a:xfrm>
            <a:off x="3375636" y="2064478"/>
            <a:ext cx="644442" cy="276999"/>
          </a:xfrm>
          <a:prstGeom prst="rect">
            <a:avLst/>
          </a:prstGeom>
          <a:noFill/>
        </p:spPr>
        <p:txBody>
          <a:bodyPr wrap="square" rtlCol="0">
            <a:spAutoFit/>
          </a:bodyPr>
          <a:lstStyle/>
          <a:p>
            <a:r>
              <a:rPr lang="en-US" sz="1200" dirty="0">
                <a:solidFill>
                  <a:schemeClr val="bg1"/>
                </a:solidFill>
              </a:rPr>
              <a:t>Credits</a:t>
            </a:r>
          </a:p>
        </p:txBody>
      </p:sp>
      <p:cxnSp>
        <p:nvCxnSpPr>
          <p:cNvPr id="60" name="Straight Arrow Connector 59">
            <a:extLst>
              <a:ext uri="{FF2B5EF4-FFF2-40B4-BE49-F238E27FC236}">
                <a16:creationId xmlns:a16="http://schemas.microsoft.com/office/drawing/2014/main" id="{EA255051-B5E7-B8D4-F4A6-36A06E1772A1}"/>
              </a:ext>
            </a:extLst>
          </p:cNvPr>
          <p:cNvCxnSpPr>
            <a:cxnSpLocks/>
            <a:stCxn id="5" idx="0"/>
            <a:endCxn id="6" idx="2"/>
          </p:cNvCxnSpPr>
          <p:nvPr/>
        </p:nvCxnSpPr>
        <p:spPr>
          <a:xfrm flipH="1" flipV="1">
            <a:off x="5923137" y="2948628"/>
            <a:ext cx="16014" cy="132168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44DB99C1-70D6-798D-1BB6-86FC041FA7E2}"/>
              </a:ext>
            </a:extLst>
          </p:cNvPr>
          <p:cNvSpPr txBox="1"/>
          <p:nvPr/>
        </p:nvSpPr>
        <p:spPr>
          <a:xfrm rot="16200000">
            <a:off x="4864922" y="3210902"/>
            <a:ext cx="1509420" cy="461665"/>
          </a:xfrm>
          <a:prstGeom prst="rect">
            <a:avLst/>
          </a:prstGeom>
          <a:noFill/>
        </p:spPr>
        <p:txBody>
          <a:bodyPr wrap="square" rtlCol="0">
            <a:spAutoFit/>
          </a:bodyPr>
          <a:lstStyle/>
          <a:p>
            <a:r>
              <a:rPr lang="en-US" sz="1200" dirty="0">
                <a:solidFill>
                  <a:schemeClr val="bg1"/>
                </a:solidFill>
              </a:rPr>
              <a:t>Credit purchase agreement</a:t>
            </a:r>
          </a:p>
        </p:txBody>
      </p:sp>
      <p:sp>
        <p:nvSpPr>
          <p:cNvPr id="64" name="TextBox 63">
            <a:extLst>
              <a:ext uri="{FF2B5EF4-FFF2-40B4-BE49-F238E27FC236}">
                <a16:creationId xmlns:a16="http://schemas.microsoft.com/office/drawing/2014/main" id="{621A6D84-BF33-B8A9-AACE-CFAA4D5CD180}"/>
              </a:ext>
            </a:extLst>
          </p:cNvPr>
          <p:cNvSpPr txBox="1"/>
          <p:nvPr/>
        </p:nvSpPr>
        <p:spPr>
          <a:xfrm>
            <a:off x="7200717" y="4389267"/>
            <a:ext cx="1509420" cy="276999"/>
          </a:xfrm>
          <a:prstGeom prst="rect">
            <a:avLst/>
          </a:prstGeom>
          <a:noFill/>
        </p:spPr>
        <p:txBody>
          <a:bodyPr wrap="square" rtlCol="0">
            <a:spAutoFit/>
          </a:bodyPr>
          <a:lstStyle/>
          <a:p>
            <a:r>
              <a:rPr lang="en-US" sz="1200" dirty="0">
                <a:solidFill>
                  <a:schemeClr val="bg1"/>
                </a:solidFill>
              </a:rPr>
              <a:t>Application fees</a:t>
            </a:r>
          </a:p>
        </p:txBody>
      </p:sp>
      <p:sp>
        <p:nvSpPr>
          <p:cNvPr id="65" name="TextBox 64">
            <a:extLst>
              <a:ext uri="{FF2B5EF4-FFF2-40B4-BE49-F238E27FC236}">
                <a16:creationId xmlns:a16="http://schemas.microsoft.com/office/drawing/2014/main" id="{263AAA7A-EE64-41B1-4FB0-E2C382BED72C}"/>
              </a:ext>
            </a:extLst>
          </p:cNvPr>
          <p:cNvSpPr txBox="1"/>
          <p:nvPr/>
        </p:nvSpPr>
        <p:spPr>
          <a:xfrm>
            <a:off x="7416774" y="5099097"/>
            <a:ext cx="1985279" cy="276999"/>
          </a:xfrm>
          <a:prstGeom prst="rect">
            <a:avLst/>
          </a:prstGeom>
          <a:noFill/>
        </p:spPr>
        <p:txBody>
          <a:bodyPr wrap="square" rtlCol="0">
            <a:spAutoFit/>
          </a:bodyPr>
          <a:lstStyle/>
          <a:p>
            <a:r>
              <a:rPr lang="en-US" sz="1200" dirty="0">
                <a:solidFill>
                  <a:schemeClr val="bg1"/>
                </a:solidFill>
              </a:rPr>
              <a:t>Approval of development</a:t>
            </a:r>
          </a:p>
        </p:txBody>
      </p:sp>
      <p:sp>
        <p:nvSpPr>
          <p:cNvPr id="69" name="TextBox 68">
            <a:extLst>
              <a:ext uri="{FF2B5EF4-FFF2-40B4-BE49-F238E27FC236}">
                <a16:creationId xmlns:a16="http://schemas.microsoft.com/office/drawing/2014/main" id="{8CCE5E27-19CD-1AE3-91C1-222BD9DF84E0}"/>
              </a:ext>
            </a:extLst>
          </p:cNvPr>
          <p:cNvSpPr txBox="1"/>
          <p:nvPr/>
        </p:nvSpPr>
        <p:spPr>
          <a:xfrm>
            <a:off x="7892403" y="2709944"/>
            <a:ext cx="1509420" cy="461665"/>
          </a:xfrm>
          <a:prstGeom prst="rect">
            <a:avLst/>
          </a:prstGeom>
          <a:noFill/>
        </p:spPr>
        <p:txBody>
          <a:bodyPr wrap="square" rtlCol="0">
            <a:spAutoFit/>
          </a:bodyPr>
          <a:lstStyle/>
          <a:p>
            <a:r>
              <a:rPr lang="en-US" sz="1200" dirty="0">
                <a:solidFill>
                  <a:schemeClr val="bg1"/>
                </a:solidFill>
              </a:rPr>
              <a:t>Monitoring fees for 30 years</a:t>
            </a:r>
          </a:p>
        </p:txBody>
      </p:sp>
      <p:sp>
        <p:nvSpPr>
          <p:cNvPr id="70" name="TextBox 69">
            <a:extLst>
              <a:ext uri="{FF2B5EF4-FFF2-40B4-BE49-F238E27FC236}">
                <a16:creationId xmlns:a16="http://schemas.microsoft.com/office/drawing/2014/main" id="{07ECF401-97F3-BA85-68A9-3822A8FD5978}"/>
              </a:ext>
            </a:extLst>
          </p:cNvPr>
          <p:cNvSpPr txBox="1"/>
          <p:nvPr/>
        </p:nvSpPr>
        <p:spPr>
          <a:xfrm>
            <a:off x="2705217" y="529022"/>
            <a:ext cx="2573429" cy="276999"/>
          </a:xfrm>
          <a:prstGeom prst="rect">
            <a:avLst/>
          </a:prstGeom>
          <a:noFill/>
        </p:spPr>
        <p:txBody>
          <a:bodyPr wrap="square" rtlCol="0">
            <a:spAutoFit/>
          </a:bodyPr>
          <a:lstStyle/>
          <a:p>
            <a:r>
              <a:rPr lang="en-US" sz="1200" dirty="0">
                <a:solidFill>
                  <a:schemeClr val="bg1"/>
                </a:solidFill>
              </a:rPr>
              <a:t>Registration of site as a credit bank</a:t>
            </a:r>
          </a:p>
        </p:txBody>
      </p:sp>
      <p:sp>
        <p:nvSpPr>
          <p:cNvPr id="71" name="TextBox 70">
            <a:extLst>
              <a:ext uri="{FF2B5EF4-FFF2-40B4-BE49-F238E27FC236}">
                <a16:creationId xmlns:a16="http://schemas.microsoft.com/office/drawing/2014/main" id="{C5EF2AE6-4969-D599-505C-F43B427F75D1}"/>
              </a:ext>
            </a:extLst>
          </p:cNvPr>
          <p:cNvSpPr txBox="1"/>
          <p:nvPr/>
        </p:nvSpPr>
        <p:spPr>
          <a:xfrm>
            <a:off x="2627855" y="1265691"/>
            <a:ext cx="2573429" cy="276999"/>
          </a:xfrm>
          <a:prstGeom prst="rect">
            <a:avLst/>
          </a:prstGeom>
          <a:noFill/>
        </p:spPr>
        <p:txBody>
          <a:bodyPr wrap="square" rtlCol="0">
            <a:spAutoFit/>
          </a:bodyPr>
          <a:lstStyle/>
          <a:p>
            <a:r>
              <a:rPr lang="en-US" sz="1200" b="1" dirty="0">
                <a:solidFill>
                  <a:schemeClr val="bg1"/>
                </a:solidFill>
              </a:rPr>
              <a:t>Easement</a:t>
            </a:r>
          </a:p>
        </p:txBody>
      </p:sp>
    </p:spTree>
    <p:extLst>
      <p:ext uri="{BB962C8B-B14F-4D97-AF65-F5344CB8AC3E}">
        <p14:creationId xmlns:p14="http://schemas.microsoft.com/office/powerpoint/2010/main" val="399957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DE71EF12-9E3F-21A6-E3D4-B3811B5E5FCA}"/>
              </a:ext>
            </a:extLst>
          </p:cNvPr>
          <p:cNvGraphicFramePr/>
          <p:nvPr>
            <p:extLst>
              <p:ext uri="{D42A27DB-BD31-4B8C-83A1-F6EECF244321}">
                <p14:modId xmlns:p14="http://schemas.microsoft.com/office/powerpoint/2010/main" val="1108822906"/>
              </p:ext>
            </p:extLst>
          </p:nvPr>
        </p:nvGraphicFramePr>
        <p:xfrm>
          <a:off x="195868" y="388921"/>
          <a:ext cx="11800264" cy="60801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Group 7">
            <a:extLst>
              <a:ext uri="{FF2B5EF4-FFF2-40B4-BE49-F238E27FC236}">
                <a16:creationId xmlns:a16="http://schemas.microsoft.com/office/drawing/2014/main" id="{A5D72A6D-3959-5B9D-A030-363EAA249ACE}"/>
              </a:ext>
            </a:extLst>
          </p:cNvPr>
          <p:cNvGrpSpPr/>
          <p:nvPr/>
        </p:nvGrpSpPr>
        <p:grpSpPr>
          <a:xfrm>
            <a:off x="195868" y="5453414"/>
            <a:ext cx="11667503" cy="1205035"/>
            <a:chOff x="195868" y="5453414"/>
            <a:chExt cx="11667503" cy="1205035"/>
          </a:xfrm>
        </p:grpSpPr>
        <p:sp>
          <p:nvSpPr>
            <p:cNvPr id="4" name="TextBox 3">
              <a:extLst>
                <a:ext uri="{FF2B5EF4-FFF2-40B4-BE49-F238E27FC236}">
                  <a16:creationId xmlns:a16="http://schemas.microsoft.com/office/drawing/2014/main" id="{DA721D8E-702D-B523-55AD-3B61CB7FBC3D}"/>
                </a:ext>
              </a:extLst>
            </p:cNvPr>
            <p:cNvSpPr txBox="1"/>
            <p:nvPr/>
          </p:nvSpPr>
          <p:spPr>
            <a:xfrm>
              <a:off x="195868" y="5458120"/>
              <a:ext cx="1828800" cy="1200329"/>
            </a:xfrm>
            <a:prstGeom prst="rect">
              <a:avLst/>
            </a:prstGeom>
            <a:noFill/>
          </p:spPr>
          <p:txBody>
            <a:bodyPr wrap="square" rtlCol="0">
              <a:spAutoFit/>
            </a:bodyPr>
            <a:lstStyle/>
            <a:p>
              <a:r>
                <a:rPr lang="en-US" sz="1200" dirty="0">
                  <a:solidFill>
                    <a:schemeClr val="accent4">
                      <a:lumMod val="40000"/>
                      <a:lumOff val="60000"/>
                    </a:schemeClr>
                  </a:solidFill>
                </a:rPr>
                <a:t>Non-profits don’t adjust well to competition from the private sector and government often works with them to block for profit initiatives</a:t>
              </a:r>
            </a:p>
          </p:txBody>
        </p:sp>
        <p:sp>
          <p:nvSpPr>
            <p:cNvPr id="5" name="TextBox 4">
              <a:extLst>
                <a:ext uri="{FF2B5EF4-FFF2-40B4-BE49-F238E27FC236}">
                  <a16:creationId xmlns:a16="http://schemas.microsoft.com/office/drawing/2014/main" id="{E25486C5-A284-EB33-EF46-2DD8BDB6BFCA}"/>
                </a:ext>
              </a:extLst>
            </p:cNvPr>
            <p:cNvSpPr txBox="1"/>
            <p:nvPr/>
          </p:nvSpPr>
          <p:spPr>
            <a:xfrm>
              <a:off x="2024668" y="5458120"/>
              <a:ext cx="2075992" cy="1200329"/>
            </a:xfrm>
            <a:prstGeom prst="rect">
              <a:avLst/>
            </a:prstGeom>
            <a:noFill/>
          </p:spPr>
          <p:txBody>
            <a:bodyPr wrap="square" rtlCol="0">
              <a:spAutoFit/>
            </a:bodyPr>
            <a:lstStyle/>
            <a:p>
              <a:r>
                <a:rPr lang="en-US" sz="1200" dirty="0">
                  <a:solidFill>
                    <a:schemeClr val="accent4">
                      <a:lumMod val="40000"/>
                      <a:lumOff val="60000"/>
                    </a:schemeClr>
                  </a:solidFill>
                </a:rPr>
                <a:t>Government competes with the private sector and often captures funding, but at a money-losing rate and delays, putting their efforts into a lose-lose downward spiral</a:t>
              </a:r>
            </a:p>
          </p:txBody>
        </p:sp>
        <p:sp>
          <p:nvSpPr>
            <p:cNvPr id="6" name="TextBox 5">
              <a:extLst>
                <a:ext uri="{FF2B5EF4-FFF2-40B4-BE49-F238E27FC236}">
                  <a16:creationId xmlns:a16="http://schemas.microsoft.com/office/drawing/2014/main" id="{9437B28D-CBA5-DE0A-33E1-6BC15F3B43C8}"/>
                </a:ext>
              </a:extLst>
            </p:cNvPr>
            <p:cNvSpPr txBox="1"/>
            <p:nvPr/>
          </p:nvSpPr>
          <p:spPr>
            <a:xfrm>
              <a:off x="7578627" y="5458118"/>
              <a:ext cx="2075992" cy="830997"/>
            </a:xfrm>
            <a:prstGeom prst="rect">
              <a:avLst/>
            </a:prstGeom>
            <a:noFill/>
          </p:spPr>
          <p:txBody>
            <a:bodyPr wrap="square" rtlCol="0">
              <a:spAutoFit/>
            </a:bodyPr>
            <a:lstStyle/>
            <a:p>
              <a:r>
                <a:rPr lang="en-US" sz="1200" dirty="0">
                  <a:solidFill>
                    <a:schemeClr val="accent4">
                      <a:lumMod val="40000"/>
                      <a:lumOff val="60000"/>
                    </a:schemeClr>
                  </a:solidFill>
                </a:rPr>
                <a:t>Conservative political parties and business leaders are often the champions and successful actors in these programs</a:t>
              </a:r>
            </a:p>
          </p:txBody>
        </p:sp>
        <p:sp>
          <p:nvSpPr>
            <p:cNvPr id="7" name="TextBox 6">
              <a:extLst>
                <a:ext uri="{FF2B5EF4-FFF2-40B4-BE49-F238E27FC236}">
                  <a16:creationId xmlns:a16="http://schemas.microsoft.com/office/drawing/2014/main" id="{161DEC90-0198-953D-0C47-E9C92E922F7B}"/>
                </a:ext>
              </a:extLst>
            </p:cNvPr>
            <p:cNvSpPr txBox="1"/>
            <p:nvPr/>
          </p:nvSpPr>
          <p:spPr>
            <a:xfrm>
              <a:off x="9787379" y="5453414"/>
              <a:ext cx="2075992" cy="1015663"/>
            </a:xfrm>
            <a:prstGeom prst="rect">
              <a:avLst/>
            </a:prstGeom>
            <a:noFill/>
          </p:spPr>
          <p:txBody>
            <a:bodyPr wrap="square" rtlCol="0">
              <a:spAutoFit/>
            </a:bodyPr>
            <a:lstStyle/>
            <a:p>
              <a:r>
                <a:rPr lang="en-US" sz="1200" dirty="0">
                  <a:solidFill>
                    <a:schemeClr val="accent4">
                      <a:lumMod val="40000"/>
                      <a:lumOff val="60000"/>
                    </a:schemeClr>
                  </a:solidFill>
                </a:rPr>
                <a:t>‘Offsetting’ has to be seen as positive as it is the only way to allowing intrinsically damaging economic activity to have a way forward </a:t>
              </a:r>
            </a:p>
          </p:txBody>
        </p:sp>
      </p:grpSp>
    </p:spTree>
    <p:extLst>
      <p:ext uri="{BB962C8B-B14F-4D97-AF65-F5344CB8AC3E}">
        <p14:creationId xmlns:p14="http://schemas.microsoft.com/office/powerpoint/2010/main" val="3559850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log.ucsusa.org">
            <a:extLst>
              <a:ext uri="{FF2B5EF4-FFF2-40B4-BE49-F238E27FC236}">
                <a16:creationId xmlns:a16="http://schemas.microsoft.com/office/drawing/2014/main" id="{18079825-AAE0-068D-B649-4AEC03AA5B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11" y="0"/>
            <a:ext cx="12246429" cy="64293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626911D-23FE-1E01-2F47-662D3B43791D}"/>
              </a:ext>
            </a:extLst>
          </p:cNvPr>
          <p:cNvSpPr txBox="1"/>
          <p:nvPr/>
        </p:nvSpPr>
        <p:spPr>
          <a:xfrm>
            <a:off x="231059" y="2144732"/>
            <a:ext cx="6120580" cy="1538883"/>
          </a:xfrm>
          <a:prstGeom prst="rect">
            <a:avLst/>
          </a:prstGeom>
          <a:noFill/>
        </p:spPr>
        <p:txBody>
          <a:bodyPr wrap="square">
            <a:spAutoFit/>
          </a:bodyPr>
          <a:lstStyle/>
          <a:p>
            <a:r>
              <a:rPr lang="en-US" sz="2000" b="1" i="0" dirty="0">
                <a:solidFill>
                  <a:srgbClr val="767676"/>
                </a:solidFill>
                <a:effectLst/>
                <a:latin typeface="Roboto" panose="02000000000000000000" pitchFamily="2" charset="0"/>
              </a:rPr>
              <a:t>Environmental mitigation</a:t>
            </a:r>
            <a:r>
              <a:rPr lang="en-US" sz="2000" b="0" i="0" dirty="0">
                <a:solidFill>
                  <a:srgbClr val="474747"/>
                </a:solidFill>
                <a:effectLst/>
                <a:latin typeface="Roboto" panose="02000000000000000000" pitchFamily="2" charset="0"/>
              </a:rPr>
              <a:t>: </a:t>
            </a:r>
            <a:r>
              <a:rPr lang="en-US" sz="2000" b="0" i="0" dirty="0">
                <a:solidFill>
                  <a:schemeClr val="bg1"/>
                </a:solidFill>
                <a:effectLst/>
                <a:latin typeface="Roboto" panose="02000000000000000000" pitchFamily="2" charset="0"/>
              </a:rPr>
              <a:t>“</a:t>
            </a:r>
            <a:r>
              <a:rPr lang="en-US" sz="2000" b="0" i="1" dirty="0">
                <a:solidFill>
                  <a:schemeClr val="bg1"/>
                </a:solidFill>
                <a:effectLst/>
                <a:latin typeface="Roboto" panose="02000000000000000000" pitchFamily="2" charset="0"/>
              </a:rPr>
              <a:t>Some people will call it </a:t>
            </a:r>
            <a:r>
              <a:rPr lang="en-US" sz="2000" b="1" i="1" dirty="0">
                <a:solidFill>
                  <a:schemeClr val="bg1"/>
                </a:solidFill>
                <a:effectLst/>
                <a:latin typeface="Roboto" panose="02000000000000000000" pitchFamily="2" charset="0"/>
              </a:rPr>
              <a:t>extortion</a:t>
            </a:r>
            <a:r>
              <a:rPr lang="en-US" sz="2000" b="0" i="1" dirty="0">
                <a:solidFill>
                  <a:schemeClr val="bg1"/>
                </a:solidFill>
                <a:effectLst/>
                <a:latin typeface="Roboto" panose="02000000000000000000" pitchFamily="2" charset="0"/>
              </a:rPr>
              <a:t>. I call it </a:t>
            </a:r>
            <a:r>
              <a:rPr lang="en-US" sz="2000" b="1" i="1" dirty="0">
                <a:solidFill>
                  <a:schemeClr val="bg1"/>
                </a:solidFill>
                <a:effectLst/>
                <a:latin typeface="Roboto" panose="02000000000000000000" pitchFamily="2" charset="0"/>
              </a:rPr>
              <a:t>un</a:t>
            </a:r>
            <a:r>
              <a:rPr lang="en-US" sz="2000" b="0" i="1" dirty="0">
                <a:solidFill>
                  <a:schemeClr val="bg1"/>
                </a:solidFill>
                <a:effectLst/>
                <a:latin typeface="Roboto" panose="02000000000000000000" pitchFamily="2" charset="0"/>
              </a:rPr>
              <a:t>-</a:t>
            </a:r>
            <a:r>
              <a:rPr lang="en-US" sz="2000" b="1" i="1" dirty="0">
                <a:solidFill>
                  <a:schemeClr val="bg1"/>
                </a:solidFill>
                <a:effectLst/>
                <a:latin typeface="Roboto" panose="02000000000000000000" pitchFamily="2" charset="0"/>
              </a:rPr>
              <a:t>American</a:t>
            </a:r>
            <a:r>
              <a:rPr lang="en-US" sz="2000" b="0" i="0" dirty="0">
                <a:solidFill>
                  <a:schemeClr val="bg1"/>
                </a:solidFill>
                <a:effectLst/>
                <a:latin typeface="Roboto" panose="02000000000000000000" pitchFamily="2" charset="0"/>
              </a:rPr>
              <a:t>.” </a:t>
            </a:r>
          </a:p>
          <a:p>
            <a:endParaRPr lang="en-US" dirty="0">
              <a:solidFill>
                <a:schemeClr val="bg1"/>
              </a:solidFill>
              <a:latin typeface="Roboto" panose="02000000000000000000" pitchFamily="2" charset="0"/>
            </a:endParaRPr>
          </a:p>
          <a:p>
            <a:r>
              <a:rPr lang="en-US" dirty="0">
                <a:solidFill>
                  <a:schemeClr val="bg1"/>
                </a:solidFill>
                <a:latin typeface="Roboto" panose="02000000000000000000" pitchFamily="2" charset="0"/>
              </a:rPr>
              <a:t>	- President’s Trump’s first secretary of natural </a:t>
            </a:r>
          </a:p>
          <a:p>
            <a:r>
              <a:rPr lang="en-US" dirty="0">
                <a:solidFill>
                  <a:schemeClr val="bg1"/>
                </a:solidFill>
                <a:latin typeface="Roboto" panose="02000000000000000000" pitchFamily="2" charset="0"/>
              </a:rPr>
              <a:t>	  resources</a:t>
            </a:r>
            <a:endParaRPr lang="en-US" dirty="0">
              <a:solidFill>
                <a:schemeClr val="bg1"/>
              </a:solidFill>
            </a:endParaRPr>
          </a:p>
        </p:txBody>
      </p:sp>
    </p:spTree>
    <p:extLst>
      <p:ext uri="{BB962C8B-B14F-4D97-AF65-F5344CB8AC3E}">
        <p14:creationId xmlns:p14="http://schemas.microsoft.com/office/powerpoint/2010/main" val="344083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D27076-AFC8-9235-2045-F130E30970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0339" y="2210638"/>
            <a:ext cx="5357824" cy="2032279"/>
          </a:xfrm>
          <a:prstGeom prst="rect">
            <a:avLst/>
          </a:prstGeom>
        </p:spPr>
      </p:pic>
      <p:sp>
        <p:nvSpPr>
          <p:cNvPr id="4" name="TextBox 3">
            <a:extLst>
              <a:ext uri="{FF2B5EF4-FFF2-40B4-BE49-F238E27FC236}">
                <a16:creationId xmlns:a16="http://schemas.microsoft.com/office/drawing/2014/main" id="{643C29FD-3678-F71B-87C9-48C43216ECA9}"/>
              </a:ext>
            </a:extLst>
          </p:cNvPr>
          <p:cNvSpPr txBox="1"/>
          <p:nvPr/>
        </p:nvSpPr>
        <p:spPr>
          <a:xfrm>
            <a:off x="5592286" y="636037"/>
            <a:ext cx="6599714" cy="6001643"/>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bg1"/>
                </a:solidFill>
              </a:rPr>
              <a:t>Withdrawal from Paris Accord</a:t>
            </a:r>
          </a:p>
          <a:p>
            <a:pPr marL="285750" indent="-285750">
              <a:buFont typeface="Arial" panose="020B0604020202020204" pitchFamily="34" charset="0"/>
              <a:buChar char="•"/>
            </a:pPr>
            <a:r>
              <a:rPr lang="en-US" sz="1600" dirty="0">
                <a:solidFill>
                  <a:schemeClr val="bg1"/>
                </a:solidFill>
              </a:rPr>
              <a:t>Rescinds most past climate-related executive orders</a:t>
            </a:r>
          </a:p>
          <a:p>
            <a:pPr marL="285750" indent="-285750">
              <a:buFont typeface="Arial" panose="020B0604020202020204" pitchFamily="34" charset="0"/>
              <a:buChar char="•"/>
            </a:pPr>
            <a:r>
              <a:rPr lang="en-US" sz="1600" dirty="0">
                <a:solidFill>
                  <a:schemeClr val="bg1"/>
                </a:solidFill>
              </a:rPr>
              <a:t>Rescinds the executive order on the disclosure of climate risks</a:t>
            </a:r>
          </a:p>
          <a:p>
            <a:pPr marL="285750" indent="-285750">
              <a:buFont typeface="Arial" panose="020B0604020202020204" pitchFamily="34" charset="0"/>
              <a:buChar char="•"/>
            </a:pPr>
            <a:r>
              <a:rPr lang="en-US" sz="1600" dirty="0">
                <a:solidFill>
                  <a:schemeClr val="bg1"/>
                </a:solidFill>
              </a:rPr>
              <a:t>Ends the US ‘Climate Corps’ youth jobs program</a:t>
            </a:r>
          </a:p>
          <a:p>
            <a:pPr marL="285750" indent="-285750">
              <a:buFont typeface="Arial" panose="020B0604020202020204" pitchFamily="34" charset="0"/>
              <a:buChar char="•"/>
            </a:pPr>
            <a:r>
              <a:rPr lang="en-US" sz="1600" dirty="0">
                <a:solidFill>
                  <a:schemeClr val="bg1"/>
                </a:solidFill>
              </a:rPr>
              <a:t>“Policy-influencing career bureaucrats can be terminated for not “faithfully implementing” White House policy, priorities, and initiatives</a:t>
            </a:r>
          </a:p>
          <a:p>
            <a:pPr marL="285750" indent="-285750">
              <a:buFont typeface="Arial" panose="020B0604020202020204" pitchFamily="34" charset="0"/>
              <a:buChar char="•"/>
            </a:pPr>
            <a:r>
              <a:rPr lang="en-US" sz="1600" dirty="0">
                <a:solidFill>
                  <a:schemeClr val="bg1"/>
                </a:solidFill>
              </a:rPr>
              <a:t>Eliminates protections for old growth forests and national forest restoration goal</a:t>
            </a:r>
          </a:p>
          <a:p>
            <a:pPr marL="285750" indent="-285750">
              <a:buFont typeface="Arial" panose="020B0604020202020204" pitchFamily="34" charset="0"/>
              <a:buChar char="•"/>
            </a:pPr>
            <a:r>
              <a:rPr lang="en-US" sz="1600" dirty="0">
                <a:solidFill>
                  <a:schemeClr val="accent4">
                    <a:lumMod val="60000"/>
                    <a:lumOff val="40000"/>
                  </a:schemeClr>
                </a:solidFill>
              </a:rPr>
              <a:t>Directs new guidance on implementation of our environmental impacts law and directs agency to propose rescinding all the environmental impact law regulations</a:t>
            </a:r>
          </a:p>
          <a:p>
            <a:pPr marL="285750" indent="-285750">
              <a:buFont typeface="Arial" panose="020B0604020202020204" pitchFamily="34" charset="0"/>
              <a:buChar char="•"/>
            </a:pPr>
            <a:r>
              <a:rPr lang="en-US" sz="1600" dirty="0">
                <a:solidFill>
                  <a:schemeClr val="bg1"/>
                </a:solidFill>
              </a:rPr>
              <a:t>Temporary halt to all foreign aid</a:t>
            </a:r>
          </a:p>
          <a:p>
            <a:pPr marL="285750" indent="-285750">
              <a:buFont typeface="Arial" panose="020B0604020202020204" pitchFamily="34" charset="0"/>
              <a:buChar char="•"/>
            </a:pPr>
            <a:r>
              <a:rPr lang="en-US" sz="1600" dirty="0">
                <a:solidFill>
                  <a:schemeClr val="accent4">
                    <a:lumMod val="60000"/>
                    <a:lumOff val="40000"/>
                  </a:schemeClr>
                </a:solidFill>
              </a:rPr>
              <a:t>Rescinded order that directed White House budget office to develop ecosystem services guidance (previously the highest level document covering ecosystem service markets)</a:t>
            </a:r>
          </a:p>
          <a:p>
            <a:pPr marL="285750" indent="-285750">
              <a:buFont typeface="Arial" panose="020B0604020202020204" pitchFamily="34" charset="0"/>
              <a:buChar char="•"/>
            </a:pPr>
            <a:r>
              <a:rPr lang="en-US" sz="1600" dirty="0">
                <a:solidFill>
                  <a:schemeClr val="accent4">
                    <a:lumMod val="60000"/>
                    <a:lumOff val="40000"/>
                  </a:schemeClr>
                </a:solidFill>
              </a:rPr>
              <a:t>Eliminated direction on nature-based solutions</a:t>
            </a:r>
          </a:p>
          <a:p>
            <a:pPr marL="285750" indent="-285750">
              <a:buFont typeface="Arial" panose="020B0604020202020204" pitchFamily="34" charset="0"/>
              <a:buChar char="•"/>
            </a:pPr>
            <a:r>
              <a:rPr lang="en-US" sz="1600" dirty="0">
                <a:solidFill>
                  <a:schemeClr val="bg1"/>
                </a:solidFill>
              </a:rPr>
              <a:t>End US participation in climate finance plan</a:t>
            </a:r>
          </a:p>
          <a:p>
            <a:pPr marL="285750" indent="-285750">
              <a:buFont typeface="Arial" panose="020B0604020202020204" pitchFamily="34" charset="0"/>
              <a:buChar char="•"/>
            </a:pPr>
            <a:r>
              <a:rPr lang="en-US" sz="1600" dirty="0">
                <a:solidFill>
                  <a:schemeClr val="accent4">
                    <a:lumMod val="60000"/>
                    <a:lumOff val="40000"/>
                  </a:schemeClr>
                </a:solidFill>
              </a:rPr>
              <a:t>Directs the use of emergency procedures for most permitting affecting anything to do with energy production and distribution</a:t>
            </a:r>
          </a:p>
          <a:p>
            <a:pPr marL="285750" indent="-285750">
              <a:buFont typeface="Arial" panose="020B0604020202020204" pitchFamily="34" charset="0"/>
              <a:buChar char="•"/>
            </a:pPr>
            <a:r>
              <a:rPr lang="en-US" sz="1600" dirty="0">
                <a:solidFill>
                  <a:schemeClr val="bg1"/>
                </a:solidFill>
              </a:rPr>
              <a:t>Makes it US policy to become the leading producer of non-fuel minerals including rare earth minerals and directs a review of all regulatory or procedural burdens that impact that goal. </a:t>
            </a:r>
          </a:p>
          <a:p>
            <a:pPr marL="285750" indent="-285750">
              <a:buFont typeface="Arial" panose="020B0604020202020204" pitchFamily="34" charset="0"/>
              <a:buChar char="•"/>
            </a:pPr>
            <a:r>
              <a:rPr lang="en-US" sz="1600" dirty="0">
                <a:solidFill>
                  <a:schemeClr val="bg1"/>
                </a:solidFill>
              </a:rPr>
              <a:t>Halts all funding for green initiatives under the Inflation Reduction Act.</a:t>
            </a:r>
          </a:p>
          <a:p>
            <a:pPr marL="285750" indent="-285750">
              <a:buFont typeface="Arial" panose="020B0604020202020204" pitchFamily="34" charset="0"/>
              <a:buChar char="•"/>
            </a:pPr>
            <a:endParaRPr lang="en-US" sz="1600" dirty="0">
              <a:solidFill>
                <a:schemeClr val="bg1"/>
              </a:solidFill>
            </a:endParaRPr>
          </a:p>
        </p:txBody>
      </p:sp>
    </p:spTree>
    <p:extLst>
      <p:ext uri="{BB962C8B-B14F-4D97-AF65-F5344CB8AC3E}">
        <p14:creationId xmlns:p14="http://schemas.microsoft.com/office/powerpoint/2010/main" val="1139057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og standing in the snow&#10;&#10;Description automatically generated">
            <a:extLst>
              <a:ext uri="{FF2B5EF4-FFF2-40B4-BE49-F238E27FC236}">
                <a16:creationId xmlns:a16="http://schemas.microsoft.com/office/drawing/2014/main" id="{D355E60C-ED3E-214E-3A02-C9AF19F838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7730" y="0"/>
            <a:ext cx="5796539" cy="6858000"/>
          </a:xfrm>
          <a:prstGeom prst="rect">
            <a:avLst/>
          </a:prstGeom>
        </p:spPr>
      </p:pic>
    </p:spTree>
    <p:extLst>
      <p:ext uri="{BB962C8B-B14F-4D97-AF65-F5344CB8AC3E}">
        <p14:creationId xmlns:p14="http://schemas.microsoft.com/office/powerpoint/2010/main" val="1729867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6" name="Google Shape;636;p102"/>
          <p:cNvSpPr/>
          <p:nvPr/>
        </p:nvSpPr>
        <p:spPr>
          <a:xfrm>
            <a:off x="142043" y="1010368"/>
            <a:ext cx="10061621" cy="5564819"/>
          </a:xfrm>
          <a:prstGeom prst="roundRect">
            <a:avLst>
              <a:gd name="adj" fmla="val 16667"/>
            </a:avLst>
          </a:prstGeom>
          <a:solidFill>
            <a:schemeClr val="accent1">
              <a:alpha val="33730"/>
            </a:schemeClr>
          </a:solidFill>
          <a:ln w="12700" cap="flat" cmpd="sng">
            <a:solidFill>
              <a:srgbClr val="1C3052"/>
            </a:solidFill>
            <a:prstDash val="solid"/>
            <a:miter lim="800000"/>
            <a:headEnd type="none" w="sm" len="sm"/>
            <a:tailEnd type="none" w="sm" len="sm"/>
          </a:ln>
        </p:spPr>
        <p:txBody>
          <a:bodyPr spcFirstLastPara="1" wrap="square" lIns="91433" tIns="45700" rIns="91433" bIns="45700" anchor="ctr" anchorCtr="0">
            <a:noAutofit/>
          </a:bodyPr>
          <a:lstStyle/>
          <a:p>
            <a:r>
              <a:rPr lang="en" sz="1867" b="1">
                <a:solidFill>
                  <a:schemeClr val="lt1"/>
                </a:solidFill>
                <a:latin typeface="Calibri"/>
                <a:ea typeface="Calibri"/>
                <a:cs typeface="Calibri"/>
                <a:sym typeface="Calibri"/>
              </a:rPr>
              <a:t>                                                                  </a:t>
            </a:r>
            <a:endParaRPr sz="1467"/>
          </a:p>
        </p:txBody>
      </p:sp>
      <p:sp>
        <p:nvSpPr>
          <p:cNvPr id="637" name="Google Shape;637;p102"/>
          <p:cNvSpPr txBox="1"/>
          <p:nvPr/>
        </p:nvSpPr>
        <p:spPr>
          <a:xfrm>
            <a:off x="1359933" y="265337"/>
            <a:ext cx="8101200" cy="744779"/>
          </a:xfrm>
          <a:prstGeom prst="rect">
            <a:avLst/>
          </a:prstGeom>
          <a:noFill/>
          <a:ln>
            <a:noFill/>
          </a:ln>
        </p:spPr>
        <p:txBody>
          <a:bodyPr spcFirstLastPara="1" wrap="square" lIns="121900" tIns="121900" rIns="121900" bIns="121900" anchor="t" anchorCtr="0">
            <a:spAutoFit/>
          </a:bodyPr>
          <a:lstStyle/>
          <a:p>
            <a:pPr algn="ctr">
              <a:lnSpc>
                <a:spcPct val="90000"/>
              </a:lnSpc>
              <a:buClr>
                <a:srgbClr val="000000"/>
              </a:buClr>
              <a:buSzPts val="2400"/>
            </a:pPr>
            <a:r>
              <a:rPr lang="en" sz="3600" b="1" dirty="0">
                <a:solidFill>
                  <a:schemeClr val="bg1"/>
                </a:solidFill>
                <a:latin typeface="Calibri"/>
                <a:ea typeface="Calibri"/>
                <a:cs typeface="Calibri"/>
                <a:sym typeface="Calibri"/>
              </a:rPr>
              <a:t>Biodiversity credit demand</a:t>
            </a:r>
            <a:endParaRPr sz="3067" dirty="0">
              <a:solidFill>
                <a:schemeClr val="bg1"/>
              </a:solidFill>
              <a:highlight>
                <a:srgbClr val="FFFFFF"/>
              </a:highlight>
              <a:latin typeface="Arial"/>
              <a:ea typeface="Arial"/>
              <a:cs typeface="Arial"/>
              <a:sym typeface="Arial"/>
            </a:endParaRPr>
          </a:p>
        </p:txBody>
      </p:sp>
      <p:sp>
        <p:nvSpPr>
          <p:cNvPr id="639" name="Google Shape;639;p102"/>
          <p:cNvSpPr/>
          <p:nvPr/>
        </p:nvSpPr>
        <p:spPr>
          <a:xfrm>
            <a:off x="4944862" y="1553593"/>
            <a:ext cx="4932833" cy="4826934"/>
          </a:xfrm>
          <a:prstGeom prst="ellipse">
            <a:avLst/>
          </a:prstGeom>
          <a:solidFill>
            <a:srgbClr val="4372C3">
              <a:alpha val="49800"/>
            </a:srgbClr>
          </a:solidFill>
          <a:ln w="12700" cap="flat" cmpd="sng">
            <a:solidFill>
              <a:schemeClr val="lt1"/>
            </a:solidFill>
            <a:prstDash val="solid"/>
            <a:miter lim="800000"/>
            <a:headEnd type="none" w="sm" len="sm"/>
            <a:tailEnd type="none" w="sm" len="sm"/>
          </a:ln>
        </p:spPr>
        <p:txBody>
          <a:bodyPr spcFirstLastPara="1" wrap="square" lIns="91433" tIns="91433" rIns="91433" bIns="91433" anchor="ctr" anchorCtr="0">
            <a:noAutofit/>
          </a:bodyPr>
          <a:lstStyle/>
          <a:p>
            <a:endParaRPr sz="2400" dirty="0"/>
          </a:p>
        </p:txBody>
      </p:sp>
      <p:sp>
        <p:nvSpPr>
          <p:cNvPr id="640" name="Google Shape;640;p102"/>
          <p:cNvSpPr txBox="1"/>
          <p:nvPr/>
        </p:nvSpPr>
        <p:spPr>
          <a:xfrm>
            <a:off x="5947247" y="2706815"/>
            <a:ext cx="3136834" cy="1676780"/>
          </a:xfrm>
          <a:prstGeom prst="rect">
            <a:avLst/>
          </a:prstGeom>
          <a:noFill/>
          <a:ln>
            <a:noFill/>
          </a:ln>
        </p:spPr>
        <p:txBody>
          <a:bodyPr spcFirstLastPara="1" wrap="square" lIns="76200" tIns="76200" rIns="76200" bIns="76200" anchor="ctr" anchorCtr="0">
            <a:noAutofit/>
          </a:bodyPr>
          <a:lstStyle/>
          <a:p>
            <a:pPr algn="ctr">
              <a:lnSpc>
                <a:spcPct val="90000"/>
              </a:lnSpc>
              <a:buClr>
                <a:schemeClr val="dk1"/>
              </a:buClr>
              <a:buSzPts val="1500"/>
            </a:pPr>
            <a:r>
              <a:rPr lang="en" sz="2000" b="1" dirty="0">
                <a:solidFill>
                  <a:schemeClr val="bg1"/>
                </a:solidFill>
                <a:latin typeface="Calibri"/>
                <a:ea typeface="Calibri"/>
                <a:cs typeface="Calibri"/>
                <a:sym typeface="Calibri"/>
              </a:rPr>
              <a:t>Regulatory offsetting</a:t>
            </a:r>
          </a:p>
          <a:p>
            <a:pPr algn="ctr">
              <a:lnSpc>
                <a:spcPct val="90000"/>
              </a:lnSpc>
              <a:buClr>
                <a:schemeClr val="dk1"/>
              </a:buClr>
              <a:buSzPts val="1500"/>
            </a:pPr>
            <a:endParaRPr lang="en" sz="2000" b="1" dirty="0">
              <a:solidFill>
                <a:schemeClr val="accent1"/>
              </a:solidFill>
              <a:latin typeface="Calibri"/>
              <a:ea typeface="Calibri"/>
              <a:cs typeface="Calibri"/>
              <a:sym typeface="Calibri"/>
            </a:endParaRPr>
          </a:p>
          <a:p>
            <a:pPr algn="ctr">
              <a:lnSpc>
                <a:spcPct val="90000"/>
              </a:lnSpc>
              <a:buClr>
                <a:schemeClr val="dk1"/>
              </a:buClr>
              <a:buSzPts val="1500"/>
            </a:pPr>
            <a:r>
              <a:rPr lang="en" b="1" dirty="0">
                <a:solidFill>
                  <a:schemeClr val="accent4">
                    <a:lumMod val="40000"/>
                    <a:lumOff val="60000"/>
                  </a:schemeClr>
                </a:solidFill>
                <a:latin typeface="Calibri"/>
                <a:ea typeface="Calibri"/>
                <a:cs typeface="Calibri"/>
                <a:sym typeface="Calibri"/>
              </a:rPr>
              <a:t>US: Clean Water Act</a:t>
            </a:r>
          </a:p>
          <a:p>
            <a:pPr algn="ctr">
              <a:lnSpc>
                <a:spcPct val="90000"/>
              </a:lnSpc>
              <a:buClr>
                <a:schemeClr val="dk1"/>
              </a:buClr>
              <a:buSzPts val="1500"/>
            </a:pPr>
            <a:r>
              <a:rPr lang="en" b="1" dirty="0">
                <a:solidFill>
                  <a:schemeClr val="accent4">
                    <a:lumMod val="40000"/>
                    <a:lumOff val="60000"/>
                  </a:schemeClr>
                </a:solidFill>
                <a:latin typeface="Calibri"/>
                <a:ea typeface="Calibri"/>
                <a:cs typeface="Calibri"/>
                <a:sym typeface="Calibri"/>
              </a:rPr>
              <a:t>UK: Environment Act</a:t>
            </a:r>
          </a:p>
          <a:p>
            <a:pPr algn="ctr">
              <a:lnSpc>
                <a:spcPct val="90000"/>
              </a:lnSpc>
              <a:buClr>
                <a:schemeClr val="dk1"/>
              </a:buClr>
              <a:buSzPts val="1500"/>
            </a:pPr>
            <a:r>
              <a:rPr lang="en" b="1" dirty="0">
                <a:solidFill>
                  <a:schemeClr val="accent4">
                    <a:lumMod val="40000"/>
                    <a:lumOff val="60000"/>
                  </a:schemeClr>
                </a:solidFill>
                <a:latin typeface="Calibri"/>
                <a:ea typeface="Calibri"/>
                <a:cs typeface="Calibri"/>
                <a:sym typeface="Calibri"/>
              </a:rPr>
              <a:t>US: Endangered Species Act</a:t>
            </a:r>
          </a:p>
          <a:p>
            <a:pPr algn="ctr">
              <a:lnSpc>
                <a:spcPct val="90000"/>
              </a:lnSpc>
              <a:buClr>
                <a:schemeClr val="dk1"/>
              </a:buClr>
              <a:buSzPts val="1500"/>
            </a:pPr>
            <a:r>
              <a:rPr lang="en" b="1" dirty="0">
                <a:solidFill>
                  <a:schemeClr val="accent4">
                    <a:lumMod val="40000"/>
                    <a:lumOff val="60000"/>
                  </a:schemeClr>
                </a:solidFill>
                <a:latin typeface="Calibri"/>
                <a:ea typeface="Calibri"/>
                <a:cs typeface="Calibri"/>
                <a:sym typeface="Calibri"/>
              </a:rPr>
              <a:t>EU: Nature Restoration Law</a:t>
            </a:r>
          </a:p>
          <a:p>
            <a:pPr algn="ctr">
              <a:lnSpc>
                <a:spcPct val="90000"/>
              </a:lnSpc>
              <a:buClr>
                <a:schemeClr val="dk1"/>
              </a:buClr>
              <a:buSzPts val="1500"/>
            </a:pPr>
            <a:r>
              <a:rPr lang="en" b="1" dirty="0">
                <a:solidFill>
                  <a:schemeClr val="accent4">
                    <a:lumMod val="40000"/>
                    <a:lumOff val="60000"/>
                  </a:schemeClr>
                </a:solidFill>
                <a:latin typeface="Calibri"/>
                <a:ea typeface="Calibri"/>
                <a:cs typeface="Calibri"/>
                <a:sym typeface="Calibri"/>
              </a:rPr>
              <a:t>Colombia: Resolution 1051</a:t>
            </a:r>
          </a:p>
          <a:p>
            <a:pPr algn="ctr">
              <a:lnSpc>
                <a:spcPct val="90000"/>
              </a:lnSpc>
              <a:buClr>
                <a:schemeClr val="dk1"/>
              </a:buClr>
              <a:buSzPts val="1500"/>
            </a:pPr>
            <a:endParaRPr sz="1400" dirty="0">
              <a:solidFill>
                <a:schemeClr val="accent4">
                  <a:lumMod val="40000"/>
                  <a:lumOff val="60000"/>
                </a:schemeClr>
              </a:solidFill>
            </a:endParaRPr>
          </a:p>
        </p:txBody>
      </p:sp>
      <p:sp>
        <p:nvSpPr>
          <p:cNvPr id="641" name="Google Shape;641;p102"/>
          <p:cNvSpPr/>
          <p:nvPr/>
        </p:nvSpPr>
        <p:spPr>
          <a:xfrm>
            <a:off x="585926" y="1617421"/>
            <a:ext cx="4980049" cy="4763105"/>
          </a:xfrm>
          <a:prstGeom prst="ellipse">
            <a:avLst/>
          </a:prstGeom>
          <a:solidFill>
            <a:srgbClr val="4372C3">
              <a:alpha val="49800"/>
            </a:srgbClr>
          </a:solidFill>
          <a:ln w="12700" cap="flat" cmpd="sng">
            <a:solidFill>
              <a:schemeClr val="lt1"/>
            </a:solidFill>
            <a:prstDash val="solid"/>
            <a:miter lim="800000"/>
            <a:headEnd type="none" w="sm" len="sm"/>
            <a:tailEnd type="none" w="sm" len="sm"/>
          </a:ln>
        </p:spPr>
        <p:txBody>
          <a:bodyPr spcFirstLastPara="1" wrap="square" lIns="91433" tIns="91433" rIns="91433" bIns="91433" anchor="ctr" anchorCtr="0">
            <a:noAutofit/>
          </a:bodyPr>
          <a:lstStyle/>
          <a:p>
            <a:endParaRPr sz="2400"/>
          </a:p>
        </p:txBody>
      </p:sp>
      <p:sp>
        <p:nvSpPr>
          <p:cNvPr id="642" name="Google Shape;642;p102"/>
          <p:cNvSpPr txBox="1"/>
          <p:nvPr/>
        </p:nvSpPr>
        <p:spPr>
          <a:xfrm>
            <a:off x="805643" y="2230272"/>
            <a:ext cx="4139219" cy="3125009"/>
          </a:xfrm>
          <a:prstGeom prst="rect">
            <a:avLst/>
          </a:prstGeom>
          <a:noFill/>
          <a:ln>
            <a:noFill/>
          </a:ln>
        </p:spPr>
        <p:txBody>
          <a:bodyPr spcFirstLastPara="1" wrap="square" lIns="76200" tIns="76200" rIns="76200" bIns="76200" anchor="ctr" anchorCtr="0">
            <a:noAutofit/>
          </a:bodyPr>
          <a:lstStyle/>
          <a:p>
            <a:pPr algn="ctr">
              <a:lnSpc>
                <a:spcPct val="90000"/>
              </a:lnSpc>
              <a:buClr>
                <a:schemeClr val="dk1"/>
              </a:buClr>
              <a:buSzPts val="1500"/>
            </a:pPr>
            <a:r>
              <a:rPr lang="en" sz="2000" b="1" dirty="0">
                <a:solidFill>
                  <a:schemeClr val="bg1"/>
                </a:solidFill>
                <a:latin typeface="Calibri"/>
                <a:ea typeface="Calibri"/>
                <a:cs typeface="Calibri"/>
                <a:sym typeface="Calibri"/>
              </a:rPr>
              <a:t>Disclosure offsetting</a:t>
            </a:r>
          </a:p>
          <a:p>
            <a:pPr algn="ctr">
              <a:lnSpc>
                <a:spcPct val="90000"/>
              </a:lnSpc>
              <a:buClr>
                <a:schemeClr val="dk1"/>
              </a:buClr>
              <a:buSzPts val="1500"/>
            </a:pPr>
            <a:endParaRPr lang="en" sz="2000" b="1" dirty="0">
              <a:solidFill>
                <a:schemeClr val="accent6">
                  <a:lumMod val="60000"/>
                  <a:lumOff val="40000"/>
                </a:schemeClr>
              </a:solidFill>
              <a:latin typeface="Calibri"/>
              <a:ea typeface="Calibri"/>
              <a:cs typeface="Calibri"/>
              <a:sym typeface="Calibri"/>
            </a:endParaRPr>
          </a:p>
          <a:p>
            <a:pPr algn="ctr">
              <a:lnSpc>
                <a:spcPct val="90000"/>
              </a:lnSpc>
              <a:buClr>
                <a:schemeClr val="dk1"/>
              </a:buClr>
              <a:buSzPts val="1500"/>
            </a:pPr>
            <a:r>
              <a:rPr lang="en" b="1" dirty="0">
                <a:solidFill>
                  <a:schemeClr val="accent6">
                    <a:lumMod val="60000"/>
                    <a:lumOff val="40000"/>
                  </a:schemeClr>
                </a:solidFill>
                <a:latin typeface="Calibri"/>
                <a:ea typeface="Calibri"/>
                <a:cs typeface="Calibri"/>
                <a:sym typeface="Calibri"/>
              </a:rPr>
              <a:t>Task Force on Nature-related Financial Disclosures</a:t>
            </a:r>
          </a:p>
          <a:p>
            <a:pPr algn="ctr">
              <a:lnSpc>
                <a:spcPct val="90000"/>
              </a:lnSpc>
              <a:buClr>
                <a:schemeClr val="dk1"/>
              </a:buClr>
              <a:buSzPts val="1500"/>
            </a:pPr>
            <a:r>
              <a:rPr lang="en" b="1" dirty="0">
                <a:solidFill>
                  <a:schemeClr val="accent6">
                    <a:lumMod val="60000"/>
                    <a:lumOff val="40000"/>
                  </a:schemeClr>
                </a:solidFill>
                <a:latin typeface="Calibri"/>
                <a:ea typeface="Calibri"/>
                <a:cs typeface="Calibri"/>
                <a:sym typeface="Calibri"/>
              </a:rPr>
              <a:t>France Article 29 (companies over 500 employees)</a:t>
            </a:r>
          </a:p>
          <a:p>
            <a:pPr algn="ctr">
              <a:lnSpc>
                <a:spcPct val="90000"/>
              </a:lnSpc>
              <a:buClr>
                <a:schemeClr val="dk1"/>
              </a:buClr>
              <a:buSzPts val="1500"/>
            </a:pPr>
            <a:r>
              <a:rPr lang="en" b="1" dirty="0">
                <a:solidFill>
                  <a:schemeClr val="accent6">
                    <a:lumMod val="60000"/>
                    <a:lumOff val="40000"/>
                  </a:schemeClr>
                </a:solidFill>
                <a:latin typeface="Calibri"/>
                <a:ea typeface="Calibri"/>
                <a:cs typeface="Calibri"/>
                <a:sym typeface="Calibri"/>
              </a:rPr>
              <a:t>Germany Supply Chain Due Diligence Act</a:t>
            </a:r>
          </a:p>
          <a:p>
            <a:pPr algn="ctr">
              <a:lnSpc>
                <a:spcPct val="90000"/>
              </a:lnSpc>
              <a:buClr>
                <a:schemeClr val="dk1"/>
              </a:buClr>
              <a:buSzPts val="1500"/>
            </a:pPr>
            <a:r>
              <a:rPr lang="en" b="1" dirty="0">
                <a:solidFill>
                  <a:schemeClr val="accent6">
                    <a:lumMod val="60000"/>
                    <a:lumOff val="40000"/>
                  </a:schemeClr>
                </a:solidFill>
                <a:latin typeface="Calibri"/>
                <a:ea typeface="Calibri"/>
                <a:cs typeface="Calibri"/>
                <a:sym typeface="Calibri"/>
              </a:rPr>
              <a:t>EU Corporate Sustainability Reporting Directive</a:t>
            </a:r>
          </a:p>
          <a:p>
            <a:pPr algn="ctr">
              <a:lnSpc>
                <a:spcPct val="90000"/>
              </a:lnSpc>
              <a:buClr>
                <a:schemeClr val="dk1"/>
              </a:buClr>
              <a:buSzPts val="1500"/>
            </a:pPr>
            <a:endParaRPr sz="1467" dirty="0">
              <a:solidFill>
                <a:schemeClr val="accent6">
                  <a:lumMod val="60000"/>
                  <a:lumOff val="40000"/>
                </a:schemeClr>
              </a:solidFill>
            </a:endParaRPr>
          </a:p>
        </p:txBody>
      </p:sp>
      <p:grpSp>
        <p:nvGrpSpPr>
          <p:cNvPr id="2" name="Group 1">
            <a:extLst>
              <a:ext uri="{FF2B5EF4-FFF2-40B4-BE49-F238E27FC236}">
                <a16:creationId xmlns:a16="http://schemas.microsoft.com/office/drawing/2014/main" id="{B7F878AF-A060-685D-B043-1D0D0537C5D0}"/>
              </a:ext>
            </a:extLst>
          </p:cNvPr>
          <p:cNvGrpSpPr/>
          <p:nvPr/>
        </p:nvGrpSpPr>
        <p:grpSpPr>
          <a:xfrm>
            <a:off x="10167227" y="292049"/>
            <a:ext cx="1831955" cy="1792758"/>
            <a:chOff x="9499423" y="3119078"/>
            <a:chExt cx="2087344" cy="2210644"/>
          </a:xfrm>
        </p:grpSpPr>
        <p:sp>
          <p:nvSpPr>
            <p:cNvPr id="643" name="Google Shape;643;p102"/>
            <p:cNvSpPr/>
            <p:nvPr/>
          </p:nvSpPr>
          <p:spPr>
            <a:xfrm>
              <a:off x="9499423" y="3119078"/>
              <a:ext cx="2087344" cy="2210644"/>
            </a:xfrm>
            <a:prstGeom prst="ellipse">
              <a:avLst/>
            </a:prstGeom>
            <a:solidFill>
              <a:srgbClr val="4372C3">
                <a:alpha val="49800"/>
              </a:srgbClr>
            </a:solidFill>
            <a:ln w="12700" cap="flat" cmpd="sng">
              <a:solidFill>
                <a:schemeClr val="lt1"/>
              </a:solidFill>
              <a:prstDash val="solid"/>
              <a:miter lim="800000"/>
              <a:headEnd type="none" w="sm" len="sm"/>
              <a:tailEnd type="none" w="sm" len="sm"/>
            </a:ln>
          </p:spPr>
          <p:txBody>
            <a:bodyPr spcFirstLastPara="1" wrap="square" lIns="91433" tIns="91433" rIns="91433" bIns="91433" anchor="ctr" anchorCtr="0">
              <a:noAutofit/>
            </a:bodyPr>
            <a:lstStyle/>
            <a:p>
              <a:endParaRPr/>
            </a:p>
          </p:txBody>
        </p:sp>
        <p:sp>
          <p:nvSpPr>
            <p:cNvPr id="644" name="Google Shape;644;p102"/>
            <p:cNvSpPr txBox="1"/>
            <p:nvPr/>
          </p:nvSpPr>
          <p:spPr>
            <a:xfrm>
              <a:off x="9649672" y="3545333"/>
              <a:ext cx="1828362" cy="1208058"/>
            </a:xfrm>
            <a:prstGeom prst="rect">
              <a:avLst/>
            </a:prstGeom>
            <a:noFill/>
            <a:ln>
              <a:noFill/>
            </a:ln>
          </p:spPr>
          <p:txBody>
            <a:bodyPr spcFirstLastPara="1" wrap="square" lIns="60967" tIns="60967" rIns="60967" bIns="60967" anchor="ctr" anchorCtr="0">
              <a:noAutofit/>
            </a:bodyPr>
            <a:lstStyle/>
            <a:p>
              <a:pPr algn="ctr">
                <a:lnSpc>
                  <a:spcPct val="90000"/>
                </a:lnSpc>
                <a:buClr>
                  <a:schemeClr val="dk1"/>
                </a:buClr>
                <a:buSzPts val="1500"/>
              </a:pPr>
              <a:r>
                <a:rPr lang="en" sz="1600" b="1" dirty="0">
                  <a:solidFill>
                    <a:schemeClr val="accent1"/>
                  </a:solidFill>
                  <a:latin typeface="Calibri"/>
                  <a:ea typeface="Calibri"/>
                  <a:cs typeface="Calibri"/>
                  <a:sym typeface="Calibri"/>
                </a:rPr>
                <a:t>Outcome</a:t>
              </a:r>
              <a:r>
                <a:rPr lang="en" sz="1200" dirty="0">
                  <a:solidFill>
                    <a:schemeClr val="accent1"/>
                  </a:solidFill>
                  <a:latin typeface="Calibri"/>
                  <a:ea typeface="Calibri"/>
                  <a:cs typeface="Calibri"/>
                  <a:sym typeface="Calibri"/>
                </a:rPr>
                <a:t>- </a:t>
              </a:r>
              <a:r>
                <a:rPr lang="en" sz="1600" b="1" dirty="0">
                  <a:solidFill>
                    <a:schemeClr val="accent1"/>
                  </a:solidFill>
                  <a:latin typeface="Calibri"/>
                  <a:ea typeface="Calibri"/>
                  <a:cs typeface="Calibri"/>
                  <a:sym typeface="Calibri"/>
                </a:rPr>
                <a:t>focused philanthropic purchasing</a:t>
              </a:r>
              <a:endParaRPr sz="1600" b="1" dirty="0">
                <a:solidFill>
                  <a:schemeClr val="accent1"/>
                </a:solidFill>
                <a:latin typeface="Calibri"/>
                <a:ea typeface="Calibri"/>
                <a:cs typeface="Calibri"/>
                <a:sym typeface="Calibri"/>
              </a:endParaRPr>
            </a:p>
          </p:txBody>
        </p:sp>
      </p:grpSp>
      <p:sp>
        <p:nvSpPr>
          <p:cNvPr id="645" name="Google Shape;645;p102"/>
          <p:cNvSpPr txBox="1"/>
          <p:nvPr/>
        </p:nvSpPr>
        <p:spPr>
          <a:xfrm>
            <a:off x="3707053" y="1010367"/>
            <a:ext cx="2931600" cy="906969"/>
          </a:xfrm>
          <a:prstGeom prst="rect">
            <a:avLst/>
          </a:prstGeom>
          <a:noFill/>
          <a:ln>
            <a:noFill/>
          </a:ln>
        </p:spPr>
        <p:txBody>
          <a:bodyPr spcFirstLastPara="1" wrap="square" lIns="76200" tIns="76200" rIns="76200" bIns="76200" anchor="ctr" anchorCtr="0">
            <a:noAutofit/>
          </a:bodyPr>
          <a:lstStyle/>
          <a:p>
            <a:pPr algn="ctr">
              <a:lnSpc>
                <a:spcPct val="90000"/>
              </a:lnSpc>
              <a:buClr>
                <a:schemeClr val="dk1"/>
              </a:buClr>
              <a:buSzPts val="1500"/>
            </a:pPr>
            <a:r>
              <a:rPr lang="en" sz="2400" b="1" dirty="0">
                <a:solidFill>
                  <a:schemeClr val="accent4">
                    <a:lumMod val="60000"/>
                    <a:lumOff val="40000"/>
                  </a:schemeClr>
                </a:solidFill>
                <a:latin typeface="Calibri"/>
                <a:ea typeface="Calibri"/>
                <a:cs typeface="Calibri"/>
                <a:sym typeface="Calibri"/>
              </a:rPr>
              <a:t>Footprint offsetting</a:t>
            </a:r>
            <a:endParaRPr sz="2400" dirty="0">
              <a:solidFill>
                <a:schemeClr val="accent4">
                  <a:lumMod val="60000"/>
                  <a:lumOff val="40000"/>
                </a:schemeClr>
              </a:solidFill>
            </a:endParaRPr>
          </a:p>
        </p:txBody>
      </p:sp>
      <p:sp>
        <p:nvSpPr>
          <p:cNvPr id="3" name="Rectangle 1">
            <a:extLst>
              <a:ext uri="{FF2B5EF4-FFF2-40B4-BE49-F238E27FC236}">
                <a16:creationId xmlns:a16="http://schemas.microsoft.com/office/drawing/2014/main" id="{1D91376F-DA4B-1918-CB7D-02263D548C9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Colombia's Habitat Banking Regulation (Resolution 1051</a:t>
            </a:r>
          </a:p>
        </p:txBody>
      </p:sp>
      <p:sp>
        <p:nvSpPr>
          <p:cNvPr id="4" name="Rectangle 2">
            <a:extLst>
              <a:ext uri="{FF2B5EF4-FFF2-40B4-BE49-F238E27FC236}">
                <a16:creationId xmlns:a16="http://schemas.microsoft.com/office/drawing/2014/main" id="{0C2F5599-FFB2-78EB-4064-24D3CE497584}"/>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Colombia's Habitat Banking Regulation (Resolution 1051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A52FB1FD-0553-C548-62DF-B1A5773C4FDE}"/>
              </a:ext>
            </a:extLst>
          </p:cNvPr>
          <p:cNvGraphicFramePr>
            <a:graphicFrameLocks/>
          </p:cNvGraphicFramePr>
          <p:nvPr>
            <p:extLst>
              <p:ext uri="{D42A27DB-BD31-4B8C-83A1-F6EECF244321}">
                <p14:modId xmlns:p14="http://schemas.microsoft.com/office/powerpoint/2010/main" val="3002049353"/>
              </p:ext>
            </p:extLst>
          </p:nvPr>
        </p:nvGraphicFramePr>
        <p:xfrm>
          <a:off x="-277060" y="1818228"/>
          <a:ext cx="3921551" cy="3689364"/>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a:extLst>
              <a:ext uri="{FF2B5EF4-FFF2-40B4-BE49-F238E27FC236}">
                <a16:creationId xmlns:a16="http://schemas.microsoft.com/office/drawing/2014/main" id="{7D2A9F4E-A7C8-26A2-2590-A89E40AD7EF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44491" y="2161196"/>
            <a:ext cx="4512926" cy="2774898"/>
          </a:xfrm>
          <a:prstGeom prst="rect">
            <a:avLst/>
          </a:prstGeom>
        </p:spPr>
      </p:pic>
      <p:grpSp>
        <p:nvGrpSpPr>
          <p:cNvPr id="8" name="Group 7">
            <a:extLst>
              <a:ext uri="{FF2B5EF4-FFF2-40B4-BE49-F238E27FC236}">
                <a16:creationId xmlns:a16="http://schemas.microsoft.com/office/drawing/2014/main" id="{2F4A324E-A507-C025-9179-01F79B702CEB}"/>
              </a:ext>
            </a:extLst>
          </p:cNvPr>
          <p:cNvGrpSpPr/>
          <p:nvPr/>
        </p:nvGrpSpPr>
        <p:grpSpPr>
          <a:xfrm>
            <a:off x="8434389" y="1667946"/>
            <a:ext cx="3398835" cy="3989928"/>
            <a:chOff x="8547511" y="1517664"/>
            <a:chExt cx="3398835" cy="3989928"/>
          </a:xfrm>
        </p:grpSpPr>
        <p:pic>
          <p:nvPicPr>
            <p:cNvPr id="4" name="Picture 3" descr="A map of the soil&#10;&#10;Description automatically generated">
              <a:extLst>
                <a:ext uri="{FF2B5EF4-FFF2-40B4-BE49-F238E27FC236}">
                  <a16:creationId xmlns:a16="http://schemas.microsoft.com/office/drawing/2014/main" id="{DD8DA728-3D69-1F03-8C89-2668F548488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547511" y="1517664"/>
              <a:ext cx="3398835" cy="3989928"/>
            </a:xfrm>
            <a:prstGeom prst="rect">
              <a:avLst/>
            </a:prstGeom>
          </p:spPr>
        </p:pic>
        <p:sp>
          <p:nvSpPr>
            <p:cNvPr id="5" name="Rectangle 4">
              <a:extLst>
                <a:ext uri="{FF2B5EF4-FFF2-40B4-BE49-F238E27FC236}">
                  <a16:creationId xmlns:a16="http://schemas.microsoft.com/office/drawing/2014/main" id="{16D0F113-AEB8-57D7-0511-3E7CCA2FB908}"/>
                </a:ext>
              </a:extLst>
            </p:cNvPr>
            <p:cNvSpPr/>
            <p:nvPr/>
          </p:nvSpPr>
          <p:spPr>
            <a:xfrm>
              <a:off x="8547511" y="5015060"/>
              <a:ext cx="1312926" cy="4925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BB1032F-31FB-ED08-365A-451BE0BEFFCE}"/>
                </a:ext>
              </a:extLst>
            </p:cNvPr>
            <p:cNvSpPr/>
            <p:nvPr/>
          </p:nvSpPr>
          <p:spPr>
            <a:xfrm>
              <a:off x="8570943" y="2825564"/>
              <a:ext cx="931276" cy="6034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B8091446-64CD-897B-7725-A8B7B5CBBB69}"/>
              </a:ext>
            </a:extLst>
          </p:cNvPr>
          <p:cNvSpPr txBox="1"/>
          <p:nvPr/>
        </p:nvSpPr>
        <p:spPr>
          <a:xfrm>
            <a:off x="525907" y="458360"/>
            <a:ext cx="2823686" cy="1200329"/>
          </a:xfrm>
          <a:prstGeom prst="rect">
            <a:avLst/>
          </a:prstGeom>
          <a:noFill/>
        </p:spPr>
        <p:txBody>
          <a:bodyPr wrap="square">
            <a:spAutoFit/>
          </a:bodyPr>
          <a:lstStyle/>
          <a:p>
            <a:pPr algn="ctr"/>
            <a:r>
              <a:rPr lang="en-US" sz="3600" dirty="0">
                <a:solidFill>
                  <a:schemeClr val="bg1"/>
                </a:solidFill>
              </a:rPr>
              <a:t>Endangered </a:t>
            </a:r>
          </a:p>
          <a:p>
            <a:pPr algn="ctr"/>
            <a:r>
              <a:rPr lang="en-US" sz="3600" dirty="0">
                <a:solidFill>
                  <a:schemeClr val="bg1"/>
                </a:solidFill>
              </a:rPr>
              <a:t>species </a:t>
            </a:r>
          </a:p>
        </p:txBody>
      </p:sp>
      <p:sp>
        <p:nvSpPr>
          <p:cNvPr id="14" name="TextBox 13">
            <a:extLst>
              <a:ext uri="{FF2B5EF4-FFF2-40B4-BE49-F238E27FC236}">
                <a16:creationId xmlns:a16="http://schemas.microsoft.com/office/drawing/2014/main" id="{95FB51EB-FE92-FF06-7FE2-3328897301CC}"/>
              </a:ext>
            </a:extLst>
          </p:cNvPr>
          <p:cNvSpPr txBox="1"/>
          <p:nvPr/>
        </p:nvSpPr>
        <p:spPr>
          <a:xfrm>
            <a:off x="525906" y="3891633"/>
            <a:ext cx="1505025" cy="307777"/>
          </a:xfrm>
          <a:prstGeom prst="rect">
            <a:avLst/>
          </a:prstGeom>
          <a:noFill/>
        </p:spPr>
        <p:txBody>
          <a:bodyPr wrap="square">
            <a:spAutoFit/>
          </a:bodyPr>
          <a:lstStyle/>
          <a:p>
            <a:r>
              <a:rPr lang="en-US" sz="1400" dirty="0">
                <a:solidFill>
                  <a:schemeClr val="bg1"/>
                </a:solidFill>
              </a:rPr>
              <a:t>Secure species</a:t>
            </a:r>
          </a:p>
        </p:txBody>
      </p:sp>
      <p:sp>
        <p:nvSpPr>
          <p:cNvPr id="15" name="TextBox 14">
            <a:extLst>
              <a:ext uri="{FF2B5EF4-FFF2-40B4-BE49-F238E27FC236}">
                <a16:creationId xmlns:a16="http://schemas.microsoft.com/office/drawing/2014/main" id="{00FD120C-DE86-4443-04EF-53E42C68611B}"/>
              </a:ext>
            </a:extLst>
          </p:cNvPr>
          <p:cNvSpPr txBox="1"/>
          <p:nvPr/>
        </p:nvSpPr>
        <p:spPr>
          <a:xfrm>
            <a:off x="4181902" y="467617"/>
            <a:ext cx="3200674" cy="1200329"/>
          </a:xfrm>
          <a:prstGeom prst="rect">
            <a:avLst/>
          </a:prstGeom>
          <a:noFill/>
        </p:spPr>
        <p:txBody>
          <a:bodyPr wrap="square">
            <a:spAutoFit/>
          </a:bodyPr>
          <a:lstStyle/>
          <a:p>
            <a:pPr algn="ctr"/>
            <a:r>
              <a:rPr lang="en-US" sz="3600" dirty="0">
                <a:solidFill>
                  <a:schemeClr val="bg1"/>
                </a:solidFill>
              </a:rPr>
              <a:t>Wetlands &amp; stream habitats</a:t>
            </a:r>
          </a:p>
        </p:txBody>
      </p:sp>
      <p:sp>
        <p:nvSpPr>
          <p:cNvPr id="16" name="TextBox 15">
            <a:extLst>
              <a:ext uri="{FF2B5EF4-FFF2-40B4-BE49-F238E27FC236}">
                <a16:creationId xmlns:a16="http://schemas.microsoft.com/office/drawing/2014/main" id="{954BCD09-BCDC-6395-CFD0-D70E01194274}"/>
              </a:ext>
            </a:extLst>
          </p:cNvPr>
          <p:cNvSpPr txBox="1"/>
          <p:nvPr/>
        </p:nvSpPr>
        <p:spPr>
          <a:xfrm>
            <a:off x="8721963" y="467617"/>
            <a:ext cx="2823686" cy="646331"/>
          </a:xfrm>
          <a:prstGeom prst="rect">
            <a:avLst/>
          </a:prstGeom>
          <a:noFill/>
        </p:spPr>
        <p:txBody>
          <a:bodyPr wrap="square">
            <a:spAutoFit/>
          </a:bodyPr>
          <a:lstStyle/>
          <a:p>
            <a:pPr algn="ctr"/>
            <a:r>
              <a:rPr lang="en-US" sz="3600" dirty="0">
                <a:solidFill>
                  <a:schemeClr val="bg1"/>
                </a:solidFill>
              </a:rPr>
              <a:t>Water quality</a:t>
            </a:r>
          </a:p>
        </p:txBody>
      </p:sp>
    </p:spTree>
    <p:extLst>
      <p:ext uri="{BB962C8B-B14F-4D97-AF65-F5344CB8AC3E}">
        <p14:creationId xmlns:p14="http://schemas.microsoft.com/office/powerpoint/2010/main" val="602284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889B87-D6A7-AFDD-2C4B-8A160BD0F55B}"/>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Effect>
                      <a14:brightnessContrast bright="3000" contrast="-45000"/>
                    </a14:imgEffect>
                  </a14:imgLayer>
                </a14:imgProps>
              </a:ext>
              <a:ext uri="{28A0092B-C50C-407E-A947-70E740481C1C}">
                <a14:useLocalDpi xmlns:a14="http://schemas.microsoft.com/office/drawing/2010/main" val="0"/>
              </a:ext>
            </a:extLst>
          </a:blip>
          <a:stretch>
            <a:fillRect/>
          </a:stretch>
        </p:blipFill>
        <p:spPr>
          <a:xfrm>
            <a:off x="22368" y="895150"/>
            <a:ext cx="12197593" cy="5293894"/>
          </a:xfrm>
          <a:prstGeom prst="rect">
            <a:avLst/>
          </a:prstGeom>
        </p:spPr>
      </p:pic>
    </p:spTree>
    <p:extLst>
      <p:ext uri="{BB962C8B-B14F-4D97-AF65-F5344CB8AC3E}">
        <p14:creationId xmlns:p14="http://schemas.microsoft.com/office/powerpoint/2010/main" val="2014832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84FA766D-33E9-CBE5-9835-C54AB3ADF0C2}"/>
              </a:ext>
            </a:extLst>
          </p:cNvPr>
          <p:cNvGraphicFramePr>
            <a:graphicFrameLocks/>
          </p:cNvGraphicFramePr>
          <p:nvPr>
            <p:extLst>
              <p:ext uri="{D42A27DB-BD31-4B8C-83A1-F6EECF244321}">
                <p14:modId xmlns:p14="http://schemas.microsoft.com/office/powerpoint/2010/main" val="3236469388"/>
              </p:ext>
            </p:extLst>
          </p:nvPr>
        </p:nvGraphicFramePr>
        <p:xfrm>
          <a:off x="275421" y="345787"/>
          <a:ext cx="9849079" cy="6334699"/>
        </p:xfrm>
        <a:graphic>
          <a:graphicData uri="http://schemas.openxmlformats.org/drawingml/2006/chart">
            <c:chart xmlns:c="http://schemas.openxmlformats.org/drawingml/2006/chart" xmlns:r="http://schemas.openxmlformats.org/officeDocument/2006/relationships" r:id="rId2"/>
          </a:graphicData>
        </a:graphic>
      </p:graphicFrame>
      <p:grpSp>
        <p:nvGrpSpPr>
          <p:cNvPr id="14" name="Group 13">
            <a:extLst>
              <a:ext uri="{FF2B5EF4-FFF2-40B4-BE49-F238E27FC236}">
                <a16:creationId xmlns:a16="http://schemas.microsoft.com/office/drawing/2014/main" id="{A8661EA6-A1DC-365F-A80C-123666D754C3}"/>
              </a:ext>
            </a:extLst>
          </p:cNvPr>
          <p:cNvGrpSpPr/>
          <p:nvPr/>
        </p:nvGrpSpPr>
        <p:grpSpPr>
          <a:xfrm>
            <a:off x="8747393" y="547465"/>
            <a:ext cx="2794525" cy="5955863"/>
            <a:chOff x="8225098" y="764426"/>
            <a:chExt cx="2794525" cy="5955863"/>
          </a:xfrm>
        </p:grpSpPr>
        <p:pic>
          <p:nvPicPr>
            <p:cNvPr id="5" name="Picture 4" descr="A stream of water with rocks and grass&#10;&#10;Description automatically generated">
              <a:extLst>
                <a:ext uri="{FF2B5EF4-FFF2-40B4-BE49-F238E27FC236}">
                  <a16:creationId xmlns:a16="http://schemas.microsoft.com/office/drawing/2014/main" id="{018AAA95-1A45-9500-FEFC-FB0FE95187FD}"/>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8225098" y="764426"/>
              <a:ext cx="2794525" cy="1502359"/>
            </a:xfrm>
            <a:prstGeom prst="rect">
              <a:avLst/>
            </a:prstGeom>
            <a:ln w="38100">
              <a:solidFill>
                <a:schemeClr val="bg1"/>
              </a:solidFill>
            </a:ln>
          </p:spPr>
        </p:pic>
        <p:pic>
          <p:nvPicPr>
            <p:cNvPr id="11" name="Picture 10" descr="A waterfall in the woods&#10;&#10;Description automatically generated">
              <a:extLst>
                <a:ext uri="{FF2B5EF4-FFF2-40B4-BE49-F238E27FC236}">
                  <a16:creationId xmlns:a16="http://schemas.microsoft.com/office/drawing/2014/main" id="{5A722F56-3B22-15C4-4484-190CF1072818}"/>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25098" y="3874240"/>
              <a:ext cx="2794524" cy="983258"/>
            </a:xfrm>
            <a:prstGeom prst="rect">
              <a:avLst/>
            </a:prstGeom>
            <a:ln w="38100">
              <a:solidFill>
                <a:schemeClr val="bg1"/>
              </a:solidFill>
            </a:ln>
          </p:spPr>
        </p:pic>
        <p:pic>
          <p:nvPicPr>
            <p:cNvPr id="13" name="Picture 12" descr="A bug on a purple flower&#10;&#10;Description automatically generated">
              <a:extLst>
                <a:ext uri="{FF2B5EF4-FFF2-40B4-BE49-F238E27FC236}">
                  <a16:creationId xmlns:a16="http://schemas.microsoft.com/office/drawing/2014/main" id="{5F8A2AAF-60F9-AC95-8657-85C70EDB9504}"/>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8225098" y="4979624"/>
              <a:ext cx="2792557" cy="1740665"/>
            </a:xfrm>
            <a:prstGeom prst="rect">
              <a:avLst/>
            </a:prstGeom>
            <a:ln w="38100">
              <a:solidFill>
                <a:schemeClr val="bg1"/>
              </a:solidFill>
            </a:ln>
          </p:spPr>
        </p:pic>
      </p:grpSp>
      <p:graphicFrame>
        <p:nvGraphicFramePr>
          <p:cNvPr id="2" name="Chart 1">
            <a:extLst>
              <a:ext uri="{FF2B5EF4-FFF2-40B4-BE49-F238E27FC236}">
                <a16:creationId xmlns:a16="http://schemas.microsoft.com/office/drawing/2014/main" id="{D9E79C99-26EB-955A-E1E4-AAC9563A942E}"/>
              </a:ext>
            </a:extLst>
          </p:cNvPr>
          <p:cNvGraphicFramePr>
            <a:graphicFrameLocks/>
          </p:cNvGraphicFramePr>
          <p:nvPr>
            <p:extLst>
              <p:ext uri="{D42A27DB-BD31-4B8C-83A1-F6EECF244321}">
                <p14:modId xmlns:p14="http://schemas.microsoft.com/office/powerpoint/2010/main" val="2423693779"/>
              </p:ext>
            </p:extLst>
          </p:nvPr>
        </p:nvGraphicFramePr>
        <p:xfrm>
          <a:off x="650082" y="574066"/>
          <a:ext cx="8221182" cy="6166425"/>
        </p:xfrm>
        <a:graphic>
          <a:graphicData uri="http://schemas.openxmlformats.org/drawingml/2006/chart">
            <c:chart xmlns:c="http://schemas.openxmlformats.org/drawingml/2006/chart" xmlns:r="http://schemas.openxmlformats.org/officeDocument/2006/relationships" r:id="rId6"/>
          </a:graphicData>
        </a:graphic>
      </p:graphicFrame>
      <p:pic>
        <p:nvPicPr>
          <p:cNvPr id="1026" name="Picture 2" descr="Balancing ecological impact with nutrient neutrality">
            <a:extLst>
              <a:ext uri="{FF2B5EF4-FFF2-40B4-BE49-F238E27FC236}">
                <a16:creationId xmlns:a16="http://schemas.microsoft.com/office/drawing/2014/main" id="{20D0ABDF-8757-6113-E38B-3D65C660628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a:stretch/>
        </p:blipFill>
        <p:spPr bwMode="auto">
          <a:xfrm>
            <a:off x="8745424" y="2152127"/>
            <a:ext cx="2794526" cy="1402849"/>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917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Gresham House Ventures invests £4mn in neuro-inclusion solutions leader  Cognassist - Cognassist">
            <a:extLst>
              <a:ext uri="{FF2B5EF4-FFF2-40B4-BE49-F238E27FC236}">
                <a16:creationId xmlns:a16="http://schemas.microsoft.com/office/drawing/2014/main" id="{6644A584-7AEE-ACEC-13D4-B40B2840F1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26" y="178272"/>
            <a:ext cx="3760448" cy="198366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Searchlight Capital - Wikipedia">
            <a:extLst>
              <a:ext uri="{FF2B5EF4-FFF2-40B4-BE49-F238E27FC236}">
                <a16:creationId xmlns:a16="http://schemas.microsoft.com/office/drawing/2014/main" id="{21858E1C-E9C4-C969-4EF4-E0B94E488C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883" y="2468070"/>
            <a:ext cx="3760448" cy="209331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0">
            <a:extLst>
              <a:ext uri="{FF2B5EF4-FFF2-40B4-BE49-F238E27FC236}">
                <a16:creationId xmlns:a16="http://schemas.microsoft.com/office/drawing/2014/main" id="{56D2ED54-7A0C-65DE-73FB-07909B56A5B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07" r="1588"/>
          <a:stretch/>
        </p:blipFill>
        <p:spPr bwMode="auto">
          <a:xfrm>
            <a:off x="3992331" y="178272"/>
            <a:ext cx="3376003" cy="198366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DPQ | Global Pension Transparency ...">
            <a:extLst>
              <a:ext uri="{FF2B5EF4-FFF2-40B4-BE49-F238E27FC236}">
                <a16:creationId xmlns:a16="http://schemas.microsoft.com/office/drawing/2014/main" id="{1CE5B8AF-DC0F-8029-7125-D88795478F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53148" y="2468070"/>
            <a:ext cx="302895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KKR: A Leading Global Investment Firm | KKR">
            <a:extLst>
              <a:ext uri="{FF2B5EF4-FFF2-40B4-BE49-F238E27FC236}">
                <a16:creationId xmlns:a16="http://schemas.microsoft.com/office/drawing/2014/main" id="{E7B61376-EF26-E2C5-5A7E-9E533704B0C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32091" y="178272"/>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AP Pension - Crunchbase Company Profile ...">
            <a:extLst>
              <a:ext uri="{FF2B5EF4-FFF2-40B4-BE49-F238E27FC236}">
                <a16:creationId xmlns:a16="http://schemas.microsoft.com/office/drawing/2014/main" id="{562E8E82-029C-747B-3832-5B3DC761A9D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38972" y="4132383"/>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Lærernes Pension added a new photo ...">
            <a:extLst>
              <a:ext uri="{FF2B5EF4-FFF2-40B4-BE49-F238E27FC236}">
                <a16:creationId xmlns:a16="http://schemas.microsoft.com/office/drawing/2014/main" id="{4E0DA8DF-B76B-1516-1E03-32BB1D38580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38973" y="178272"/>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a:extLst>
              <a:ext uri="{FF2B5EF4-FFF2-40B4-BE49-F238E27FC236}">
                <a16:creationId xmlns:a16="http://schemas.microsoft.com/office/drawing/2014/main" id="{1FF00285-A40C-E5FC-797E-10EA84E101C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34352" y="2623268"/>
            <a:ext cx="4676775" cy="971550"/>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NMERB Logo">
            <a:extLst>
              <a:ext uri="{FF2B5EF4-FFF2-40B4-BE49-F238E27FC236}">
                <a16:creationId xmlns:a16="http://schemas.microsoft.com/office/drawing/2014/main" id="{0F912A4D-4A96-83CC-A2DB-4B6995BA9BC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39301" y="4561386"/>
            <a:ext cx="3168965" cy="171412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7201AF2-E9BF-C788-9B14-B3CC07928C63}"/>
              </a:ext>
            </a:extLst>
          </p:cNvPr>
          <p:cNvSpPr txBox="1"/>
          <p:nvPr/>
        </p:nvSpPr>
        <p:spPr>
          <a:xfrm>
            <a:off x="2067074" y="4505817"/>
            <a:ext cx="4372227" cy="1754326"/>
          </a:xfrm>
          <a:prstGeom prst="rect">
            <a:avLst/>
          </a:prstGeom>
          <a:noFill/>
        </p:spPr>
        <p:txBody>
          <a:bodyPr wrap="square">
            <a:spAutoFit/>
          </a:bodyPr>
          <a:lstStyle/>
          <a:p>
            <a:r>
              <a:rPr lang="en-US" sz="1400" b="0" i="0" u="none" strike="noStrike" baseline="0" dirty="0">
                <a:solidFill>
                  <a:schemeClr val="bg1"/>
                </a:solidFill>
              </a:rPr>
              <a:t>"</a:t>
            </a:r>
            <a:r>
              <a:rPr lang="en-US" sz="1400" b="0" i="1" u="none" strike="noStrike" baseline="0" dirty="0">
                <a:solidFill>
                  <a:schemeClr val="bg1"/>
                </a:solidFill>
              </a:rPr>
              <a:t>In our research, we have seen that England and Germany have started to look at models that resemble the American one. However, they are still at a very early stage, so unfortunately there is no real experience to draw on in Europe. So right now it's the United States that you have to look to for inspiration and experience</a:t>
            </a:r>
            <a:r>
              <a:rPr lang="en-US" sz="1400" dirty="0">
                <a:solidFill>
                  <a:schemeClr val="bg1"/>
                </a:solidFill>
              </a:rPr>
              <a:t>.” </a:t>
            </a:r>
          </a:p>
          <a:p>
            <a:pPr algn="r"/>
            <a:r>
              <a:rPr lang="en-US" sz="1200" dirty="0" err="1">
                <a:solidFill>
                  <a:schemeClr val="bg1"/>
                </a:solidFill>
              </a:rPr>
              <a:t>Helle</a:t>
            </a:r>
            <a:r>
              <a:rPr lang="en-US" sz="1200" dirty="0">
                <a:solidFill>
                  <a:schemeClr val="bg1"/>
                </a:solidFill>
              </a:rPr>
              <a:t> </a:t>
            </a:r>
            <a:r>
              <a:rPr lang="en-US" sz="1200" dirty="0" err="1">
                <a:solidFill>
                  <a:schemeClr val="bg1"/>
                </a:solidFill>
              </a:rPr>
              <a:t>Ærendahl</a:t>
            </a:r>
            <a:r>
              <a:rPr lang="en-US" sz="1200" dirty="0">
                <a:solidFill>
                  <a:schemeClr val="bg1"/>
                </a:solidFill>
              </a:rPr>
              <a:t> </a:t>
            </a:r>
            <a:r>
              <a:rPr lang="en-US" sz="1200" dirty="0" err="1">
                <a:solidFill>
                  <a:schemeClr val="bg1"/>
                </a:solidFill>
              </a:rPr>
              <a:t>Heldbo</a:t>
            </a:r>
            <a:r>
              <a:rPr lang="en-US" sz="1200" dirty="0">
                <a:solidFill>
                  <a:schemeClr val="bg1"/>
                </a:solidFill>
              </a:rPr>
              <a:t>, Head of Alternative Investments, AP Pension</a:t>
            </a:r>
            <a:endParaRPr lang="en-US" sz="1400" dirty="0">
              <a:solidFill>
                <a:schemeClr val="bg1"/>
              </a:solidFill>
            </a:endParaRPr>
          </a:p>
        </p:txBody>
      </p:sp>
      <p:pic>
        <p:nvPicPr>
          <p:cNvPr id="3090" name="Picture 18" descr="Helle Ærendahl Heldbo">
            <a:extLst>
              <a:ext uri="{FF2B5EF4-FFF2-40B4-BE49-F238E27FC236}">
                <a16:creationId xmlns:a16="http://schemas.microsoft.com/office/drawing/2014/main" id="{2BF3B9F7-A665-E5AC-7F27-821515389B8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6508" y="4505817"/>
            <a:ext cx="1838545" cy="1838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591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4">
          <a:extLst>
            <a:ext uri="{FF2B5EF4-FFF2-40B4-BE49-F238E27FC236}">
              <a16:creationId xmlns:a16="http://schemas.microsoft.com/office/drawing/2014/main" id="{CAE6610F-C9B6-E957-43A2-E980DFFE91D5}"/>
            </a:ext>
          </a:extLst>
        </p:cNvPr>
        <p:cNvGrpSpPr/>
        <p:nvPr/>
      </p:nvGrpSpPr>
      <p:grpSpPr>
        <a:xfrm>
          <a:off x="0" y="0"/>
          <a:ext cx="0" cy="0"/>
          <a:chOff x="0" y="0"/>
          <a:chExt cx="0" cy="0"/>
        </a:xfrm>
      </p:grpSpPr>
      <p:sp>
        <p:nvSpPr>
          <p:cNvPr id="636" name="Google Shape;636;p102">
            <a:extLst>
              <a:ext uri="{FF2B5EF4-FFF2-40B4-BE49-F238E27FC236}">
                <a16:creationId xmlns:a16="http://schemas.microsoft.com/office/drawing/2014/main" id="{E03B98F2-20D7-B00C-3B0F-BE0EAE9ACB80}"/>
              </a:ext>
            </a:extLst>
          </p:cNvPr>
          <p:cNvSpPr/>
          <p:nvPr/>
        </p:nvSpPr>
        <p:spPr>
          <a:xfrm>
            <a:off x="142043" y="1010368"/>
            <a:ext cx="10061621" cy="5564819"/>
          </a:xfrm>
          <a:prstGeom prst="roundRect">
            <a:avLst>
              <a:gd name="adj" fmla="val 16667"/>
            </a:avLst>
          </a:prstGeom>
          <a:solidFill>
            <a:schemeClr val="accent1">
              <a:alpha val="33730"/>
            </a:schemeClr>
          </a:solidFill>
          <a:ln w="12700" cap="flat" cmpd="sng">
            <a:solidFill>
              <a:srgbClr val="1C3052"/>
            </a:solidFill>
            <a:prstDash val="solid"/>
            <a:miter lim="800000"/>
            <a:headEnd type="none" w="sm" len="sm"/>
            <a:tailEnd type="none" w="sm" len="sm"/>
          </a:ln>
        </p:spPr>
        <p:txBody>
          <a:bodyPr spcFirstLastPara="1" wrap="square" lIns="91433" tIns="45700" rIns="91433" bIns="45700" anchor="ctr" anchorCtr="0">
            <a:noAutofit/>
          </a:bodyPr>
          <a:lstStyle/>
          <a:p>
            <a:r>
              <a:rPr lang="en" sz="1867" b="1">
                <a:solidFill>
                  <a:schemeClr val="lt1"/>
                </a:solidFill>
                <a:latin typeface="Calibri"/>
                <a:ea typeface="Calibri"/>
                <a:cs typeface="Calibri"/>
                <a:sym typeface="Calibri"/>
              </a:rPr>
              <a:t>                                                                  </a:t>
            </a:r>
            <a:endParaRPr sz="1467"/>
          </a:p>
        </p:txBody>
      </p:sp>
      <p:sp>
        <p:nvSpPr>
          <p:cNvPr id="637" name="Google Shape;637;p102">
            <a:extLst>
              <a:ext uri="{FF2B5EF4-FFF2-40B4-BE49-F238E27FC236}">
                <a16:creationId xmlns:a16="http://schemas.microsoft.com/office/drawing/2014/main" id="{BB0055A7-D8DB-D305-C3C6-9317EE9C1B50}"/>
              </a:ext>
            </a:extLst>
          </p:cNvPr>
          <p:cNvSpPr txBox="1"/>
          <p:nvPr/>
        </p:nvSpPr>
        <p:spPr>
          <a:xfrm>
            <a:off x="1359933" y="265337"/>
            <a:ext cx="8101200" cy="744779"/>
          </a:xfrm>
          <a:prstGeom prst="rect">
            <a:avLst/>
          </a:prstGeom>
          <a:noFill/>
          <a:ln>
            <a:noFill/>
          </a:ln>
        </p:spPr>
        <p:txBody>
          <a:bodyPr spcFirstLastPara="1" wrap="square" lIns="121900" tIns="121900" rIns="121900" bIns="121900" anchor="t" anchorCtr="0">
            <a:spAutoFit/>
          </a:bodyPr>
          <a:lstStyle/>
          <a:p>
            <a:pPr algn="ctr">
              <a:lnSpc>
                <a:spcPct val="90000"/>
              </a:lnSpc>
              <a:buClr>
                <a:srgbClr val="000000"/>
              </a:buClr>
              <a:buSzPts val="2400"/>
            </a:pPr>
            <a:r>
              <a:rPr lang="en" sz="3600" b="1" dirty="0">
                <a:solidFill>
                  <a:schemeClr val="bg1"/>
                </a:solidFill>
                <a:latin typeface="Calibri"/>
                <a:ea typeface="Calibri"/>
                <a:cs typeface="Calibri"/>
                <a:sym typeface="Calibri"/>
              </a:rPr>
              <a:t>Biodiversity credit demand</a:t>
            </a:r>
            <a:endParaRPr sz="3067" dirty="0">
              <a:solidFill>
                <a:schemeClr val="bg1"/>
              </a:solidFill>
              <a:highlight>
                <a:srgbClr val="FFFFFF"/>
              </a:highlight>
              <a:latin typeface="Arial"/>
              <a:ea typeface="Arial"/>
              <a:cs typeface="Arial"/>
              <a:sym typeface="Arial"/>
            </a:endParaRPr>
          </a:p>
        </p:txBody>
      </p:sp>
      <p:sp>
        <p:nvSpPr>
          <p:cNvPr id="639" name="Google Shape;639;p102">
            <a:extLst>
              <a:ext uri="{FF2B5EF4-FFF2-40B4-BE49-F238E27FC236}">
                <a16:creationId xmlns:a16="http://schemas.microsoft.com/office/drawing/2014/main" id="{F6FE906F-B686-54BE-C9A6-8660607BD074}"/>
              </a:ext>
            </a:extLst>
          </p:cNvPr>
          <p:cNvSpPr/>
          <p:nvPr/>
        </p:nvSpPr>
        <p:spPr>
          <a:xfrm>
            <a:off x="4944862" y="1553593"/>
            <a:ext cx="4932833" cy="4826934"/>
          </a:xfrm>
          <a:prstGeom prst="ellipse">
            <a:avLst/>
          </a:prstGeom>
          <a:solidFill>
            <a:srgbClr val="4372C3">
              <a:alpha val="49800"/>
            </a:srgbClr>
          </a:solidFill>
          <a:ln w="12700" cap="flat" cmpd="sng">
            <a:solidFill>
              <a:schemeClr val="lt1"/>
            </a:solidFill>
            <a:prstDash val="solid"/>
            <a:miter lim="800000"/>
            <a:headEnd type="none" w="sm" len="sm"/>
            <a:tailEnd type="none" w="sm" len="sm"/>
          </a:ln>
        </p:spPr>
        <p:txBody>
          <a:bodyPr spcFirstLastPara="1" wrap="square" lIns="91433" tIns="91433" rIns="91433" bIns="91433" anchor="ctr" anchorCtr="0">
            <a:noAutofit/>
          </a:bodyPr>
          <a:lstStyle/>
          <a:p>
            <a:endParaRPr sz="2400" dirty="0"/>
          </a:p>
        </p:txBody>
      </p:sp>
      <p:sp>
        <p:nvSpPr>
          <p:cNvPr id="640" name="Google Shape;640;p102">
            <a:extLst>
              <a:ext uri="{FF2B5EF4-FFF2-40B4-BE49-F238E27FC236}">
                <a16:creationId xmlns:a16="http://schemas.microsoft.com/office/drawing/2014/main" id="{5540F5C8-04EE-DC62-600D-0126603F9358}"/>
              </a:ext>
            </a:extLst>
          </p:cNvPr>
          <p:cNvSpPr txBox="1"/>
          <p:nvPr/>
        </p:nvSpPr>
        <p:spPr>
          <a:xfrm>
            <a:off x="5947247" y="2706815"/>
            <a:ext cx="3136834" cy="1676780"/>
          </a:xfrm>
          <a:prstGeom prst="rect">
            <a:avLst/>
          </a:prstGeom>
          <a:noFill/>
          <a:ln>
            <a:noFill/>
          </a:ln>
        </p:spPr>
        <p:txBody>
          <a:bodyPr spcFirstLastPara="1" wrap="square" lIns="76200" tIns="76200" rIns="76200" bIns="76200" anchor="ctr" anchorCtr="0">
            <a:noAutofit/>
          </a:bodyPr>
          <a:lstStyle/>
          <a:p>
            <a:pPr algn="ctr">
              <a:lnSpc>
                <a:spcPct val="90000"/>
              </a:lnSpc>
              <a:buClr>
                <a:schemeClr val="dk1"/>
              </a:buClr>
              <a:buSzPts val="1500"/>
            </a:pPr>
            <a:r>
              <a:rPr lang="en" sz="2000" b="1" dirty="0">
                <a:solidFill>
                  <a:schemeClr val="bg1"/>
                </a:solidFill>
                <a:latin typeface="Calibri"/>
                <a:ea typeface="Calibri"/>
                <a:cs typeface="Calibri"/>
                <a:sym typeface="Calibri"/>
              </a:rPr>
              <a:t>Regulatory offsetting</a:t>
            </a:r>
          </a:p>
          <a:p>
            <a:pPr algn="ctr">
              <a:lnSpc>
                <a:spcPct val="90000"/>
              </a:lnSpc>
              <a:buClr>
                <a:schemeClr val="dk1"/>
              </a:buClr>
              <a:buSzPts val="1500"/>
            </a:pPr>
            <a:endParaRPr lang="en" sz="2000" b="1" dirty="0">
              <a:solidFill>
                <a:schemeClr val="accent1"/>
              </a:solidFill>
              <a:latin typeface="Calibri"/>
              <a:ea typeface="Calibri"/>
              <a:cs typeface="Calibri"/>
              <a:sym typeface="Calibri"/>
            </a:endParaRPr>
          </a:p>
          <a:p>
            <a:pPr algn="ctr">
              <a:lnSpc>
                <a:spcPct val="90000"/>
              </a:lnSpc>
              <a:buClr>
                <a:schemeClr val="dk1"/>
              </a:buClr>
              <a:buSzPts val="1500"/>
            </a:pPr>
            <a:r>
              <a:rPr lang="en" b="1" dirty="0">
                <a:solidFill>
                  <a:schemeClr val="accent4">
                    <a:lumMod val="40000"/>
                    <a:lumOff val="60000"/>
                  </a:schemeClr>
                </a:solidFill>
                <a:latin typeface="Calibri"/>
                <a:ea typeface="Calibri"/>
                <a:cs typeface="Calibri"/>
                <a:sym typeface="Calibri"/>
              </a:rPr>
              <a:t>US: Clean Water Act</a:t>
            </a:r>
          </a:p>
          <a:p>
            <a:pPr algn="ctr">
              <a:lnSpc>
                <a:spcPct val="90000"/>
              </a:lnSpc>
              <a:buClr>
                <a:schemeClr val="dk1"/>
              </a:buClr>
              <a:buSzPts val="1500"/>
            </a:pPr>
            <a:r>
              <a:rPr lang="en" b="1" dirty="0">
                <a:solidFill>
                  <a:schemeClr val="accent4">
                    <a:lumMod val="40000"/>
                    <a:lumOff val="60000"/>
                  </a:schemeClr>
                </a:solidFill>
                <a:latin typeface="Calibri"/>
                <a:ea typeface="Calibri"/>
                <a:cs typeface="Calibri"/>
                <a:sym typeface="Calibri"/>
              </a:rPr>
              <a:t>UK: Environment Act</a:t>
            </a:r>
          </a:p>
          <a:p>
            <a:pPr algn="ctr">
              <a:lnSpc>
                <a:spcPct val="90000"/>
              </a:lnSpc>
              <a:buClr>
                <a:schemeClr val="dk1"/>
              </a:buClr>
              <a:buSzPts val="1500"/>
            </a:pPr>
            <a:r>
              <a:rPr lang="en" b="1" dirty="0">
                <a:solidFill>
                  <a:schemeClr val="accent4">
                    <a:lumMod val="40000"/>
                    <a:lumOff val="60000"/>
                  </a:schemeClr>
                </a:solidFill>
                <a:latin typeface="Calibri"/>
                <a:ea typeface="Calibri"/>
                <a:cs typeface="Calibri"/>
                <a:sym typeface="Calibri"/>
              </a:rPr>
              <a:t>US: Endangered Species Act</a:t>
            </a:r>
          </a:p>
          <a:p>
            <a:pPr algn="ctr">
              <a:lnSpc>
                <a:spcPct val="90000"/>
              </a:lnSpc>
              <a:buClr>
                <a:schemeClr val="dk1"/>
              </a:buClr>
              <a:buSzPts val="1500"/>
            </a:pPr>
            <a:r>
              <a:rPr lang="en" b="1" dirty="0">
                <a:solidFill>
                  <a:schemeClr val="accent4">
                    <a:lumMod val="40000"/>
                    <a:lumOff val="60000"/>
                  </a:schemeClr>
                </a:solidFill>
                <a:latin typeface="Calibri"/>
                <a:ea typeface="Calibri"/>
                <a:cs typeface="Calibri"/>
                <a:sym typeface="Calibri"/>
              </a:rPr>
              <a:t>EU: Nature Restoration Law</a:t>
            </a:r>
          </a:p>
          <a:p>
            <a:pPr algn="ctr">
              <a:lnSpc>
                <a:spcPct val="90000"/>
              </a:lnSpc>
              <a:buClr>
                <a:schemeClr val="dk1"/>
              </a:buClr>
              <a:buSzPts val="1500"/>
            </a:pPr>
            <a:r>
              <a:rPr lang="en" b="1" dirty="0">
                <a:solidFill>
                  <a:schemeClr val="accent4">
                    <a:lumMod val="40000"/>
                    <a:lumOff val="60000"/>
                  </a:schemeClr>
                </a:solidFill>
                <a:latin typeface="Calibri"/>
                <a:ea typeface="Calibri"/>
                <a:cs typeface="Calibri"/>
                <a:sym typeface="Calibri"/>
              </a:rPr>
              <a:t>Colombia: Resolution 1051</a:t>
            </a:r>
          </a:p>
          <a:p>
            <a:pPr algn="ctr">
              <a:lnSpc>
                <a:spcPct val="90000"/>
              </a:lnSpc>
              <a:buClr>
                <a:schemeClr val="dk1"/>
              </a:buClr>
              <a:buSzPts val="1500"/>
            </a:pPr>
            <a:endParaRPr sz="1400" dirty="0">
              <a:solidFill>
                <a:schemeClr val="accent4">
                  <a:lumMod val="40000"/>
                  <a:lumOff val="60000"/>
                </a:schemeClr>
              </a:solidFill>
            </a:endParaRPr>
          </a:p>
        </p:txBody>
      </p:sp>
      <p:sp>
        <p:nvSpPr>
          <p:cNvPr id="641" name="Google Shape;641;p102">
            <a:extLst>
              <a:ext uri="{FF2B5EF4-FFF2-40B4-BE49-F238E27FC236}">
                <a16:creationId xmlns:a16="http://schemas.microsoft.com/office/drawing/2014/main" id="{BB2312B5-5CF4-B30F-0E40-DAB822B2310A}"/>
              </a:ext>
            </a:extLst>
          </p:cNvPr>
          <p:cNvSpPr/>
          <p:nvPr/>
        </p:nvSpPr>
        <p:spPr>
          <a:xfrm>
            <a:off x="585926" y="1617421"/>
            <a:ext cx="4980049" cy="4763105"/>
          </a:xfrm>
          <a:prstGeom prst="ellipse">
            <a:avLst/>
          </a:prstGeom>
          <a:solidFill>
            <a:srgbClr val="4372C3">
              <a:alpha val="49800"/>
            </a:srgbClr>
          </a:solidFill>
          <a:ln w="12700" cap="flat" cmpd="sng">
            <a:solidFill>
              <a:schemeClr val="lt1"/>
            </a:solidFill>
            <a:prstDash val="solid"/>
            <a:miter lim="800000"/>
            <a:headEnd type="none" w="sm" len="sm"/>
            <a:tailEnd type="none" w="sm" len="sm"/>
          </a:ln>
        </p:spPr>
        <p:txBody>
          <a:bodyPr spcFirstLastPara="1" wrap="square" lIns="91433" tIns="91433" rIns="91433" bIns="91433" anchor="ctr" anchorCtr="0">
            <a:noAutofit/>
          </a:bodyPr>
          <a:lstStyle/>
          <a:p>
            <a:endParaRPr sz="2400"/>
          </a:p>
        </p:txBody>
      </p:sp>
      <p:sp>
        <p:nvSpPr>
          <p:cNvPr id="642" name="Google Shape;642;p102">
            <a:extLst>
              <a:ext uri="{FF2B5EF4-FFF2-40B4-BE49-F238E27FC236}">
                <a16:creationId xmlns:a16="http://schemas.microsoft.com/office/drawing/2014/main" id="{A2946468-044F-7723-FDB0-E801874F9CF1}"/>
              </a:ext>
            </a:extLst>
          </p:cNvPr>
          <p:cNvSpPr txBox="1"/>
          <p:nvPr/>
        </p:nvSpPr>
        <p:spPr>
          <a:xfrm>
            <a:off x="805643" y="2230272"/>
            <a:ext cx="4139219" cy="3125009"/>
          </a:xfrm>
          <a:prstGeom prst="rect">
            <a:avLst/>
          </a:prstGeom>
          <a:noFill/>
          <a:ln>
            <a:noFill/>
          </a:ln>
        </p:spPr>
        <p:txBody>
          <a:bodyPr spcFirstLastPara="1" wrap="square" lIns="76200" tIns="76200" rIns="76200" bIns="76200" anchor="ctr" anchorCtr="0">
            <a:noAutofit/>
          </a:bodyPr>
          <a:lstStyle/>
          <a:p>
            <a:pPr algn="ctr">
              <a:lnSpc>
                <a:spcPct val="90000"/>
              </a:lnSpc>
              <a:buClr>
                <a:schemeClr val="dk1"/>
              </a:buClr>
              <a:buSzPts val="1500"/>
            </a:pPr>
            <a:r>
              <a:rPr lang="en" sz="2000" b="1" dirty="0">
                <a:solidFill>
                  <a:schemeClr val="bg1"/>
                </a:solidFill>
                <a:latin typeface="Calibri"/>
                <a:ea typeface="Calibri"/>
                <a:cs typeface="Calibri"/>
                <a:sym typeface="Calibri"/>
              </a:rPr>
              <a:t>Disclosure offsetting</a:t>
            </a:r>
          </a:p>
          <a:p>
            <a:pPr algn="ctr">
              <a:lnSpc>
                <a:spcPct val="90000"/>
              </a:lnSpc>
              <a:buClr>
                <a:schemeClr val="dk1"/>
              </a:buClr>
              <a:buSzPts val="1500"/>
            </a:pPr>
            <a:endParaRPr lang="en" sz="2000" b="1" dirty="0">
              <a:solidFill>
                <a:schemeClr val="accent6">
                  <a:lumMod val="60000"/>
                  <a:lumOff val="40000"/>
                </a:schemeClr>
              </a:solidFill>
              <a:latin typeface="Calibri"/>
              <a:ea typeface="Calibri"/>
              <a:cs typeface="Calibri"/>
              <a:sym typeface="Calibri"/>
            </a:endParaRPr>
          </a:p>
          <a:p>
            <a:pPr algn="ctr">
              <a:lnSpc>
                <a:spcPct val="90000"/>
              </a:lnSpc>
              <a:buClr>
                <a:schemeClr val="dk1"/>
              </a:buClr>
              <a:buSzPts val="1500"/>
            </a:pPr>
            <a:r>
              <a:rPr lang="en" b="1" dirty="0">
                <a:solidFill>
                  <a:schemeClr val="accent6">
                    <a:lumMod val="60000"/>
                    <a:lumOff val="40000"/>
                  </a:schemeClr>
                </a:solidFill>
                <a:latin typeface="Calibri"/>
                <a:ea typeface="Calibri"/>
                <a:cs typeface="Calibri"/>
                <a:sym typeface="Calibri"/>
              </a:rPr>
              <a:t>Task Force on Nature-related Financial Disclosures</a:t>
            </a:r>
          </a:p>
          <a:p>
            <a:pPr algn="ctr">
              <a:lnSpc>
                <a:spcPct val="90000"/>
              </a:lnSpc>
              <a:buClr>
                <a:schemeClr val="dk1"/>
              </a:buClr>
              <a:buSzPts val="1500"/>
            </a:pPr>
            <a:r>
              <a:rPr lang="en" b="1" dirty="0">
                <a:solidFill>
                  <a:schemeClr val="accent6">
                    <a:lumMod val="60000"/>
                    <a:lumOff val="40000"/>
                  </a:schemeClr>
                </a:solidFill>
                <a:latin typeface="Calibri"/>
                <a:ea typeface="Calibri"/>
                <a:cs typeface="Calibri"/>
                <a:sym typeface="Calibri"/>
              </a:rPr>
              <a:t>France Article 29 (companies over 500 employees)</a:t>
            </a:r>
          </a:p>
          <a:p>
            <a:pPr algn="ctr">
              <a:lnSpc>
                <a:spcPct val="90000"/>
              </a:lnSpc>
              <a:buClr>
                <a:schemeClr val="dk1"/>
              </a:buClr>
              <a:buSzPts val="1500"/>
            </a:pPr>
            <a:r>
              <a:rPr lang="en" b="1" dirty="0">
                <a:solidFill>
                  <a:schemeClr val="accent6">
                    <a:lumMod val="60000"/>
                    <a:lumOff val="40000"/>
                  </a:schemeClr>
                </a:solidFill>
                <a:latin typeface="Calibri"/>
                <a:ea typeface="Calibri"/>
                <a:cs typeface="Calibri"/>
                <a:sym typeface="Calibri"/>
              </a:rPr>
              <a:t>Germany Supply Chain Due Diligence Act</a:t>
            </a:r>
          </a:p>
          <a:p>
            <a:pPr algn="ctr">
              <a:lnSpc>
                <a:spcPct val="90000"/>
              </a:lnSpc>
              <a:buClr>
                <a:schemeClr val="dk1"/>
              </a:buClr>
              <a:buSzPts val="1500"/>
            </a:pPr>
            <a:r>
              <a:rPr lang="en" b="1" dirty="0">
                <a:solidFill>
                  <a:schemeClr val="accent6">
                    <a:lumMod val="60000"/>
                    <a:lumOff val="40000"/>
                  </a:schemeClr>
                </a:solidFill>
                <a:latin typeface="Calibri"/>
                <a:ea typeface="Calibri"/>
                <a:cs typeface="Calibri"/>
                <a:sym typeface="Calibri"/>
              </a:rPr>
              <a:t>EU Corporate Sustainability Reporting Directive</a:t>
            </a:r>
          </a:p>
          <a:p>
            <a:pPr algn="ctr">
              <a:lnSpc>
                <a:spcPct val="90000"/>
              </a:lnSpc>
              <a:buClr>
                <a:schemeClr val="dk1"/>
              </a:buClr>
              <a:buSzPts val="1500"/>
            </a:pPr>
            <a:endParaRPr sz="1467" dirty="0">
              <a:solidFill>
                <a:schemeClr val="accent6">
                  <a:lumMod val="60000"/>
                  <a:lumOff val="40000"/>
                </a:schemeClr>
              </a:solidFill>
            </a:endParaRPr>
          </a:p>
        </p:txBody>
      </p:sp>
      <p:grpSp>
        <p:nvGrpSpPr>
          <p:cNvPr id="2" name="Group 1">
            <a:extLst>
              <a:ext uri="{FF2B5EF4-FFF2-40B4-BE49-F238E27FC236}">
                <a16:creationId xmlns:a16="http://schemas.microsoft.com/office/drawing/2014/main" id="{7CC64CEA-2E67-0455-22B4-C4630EA51F9E}"/>
              </a:ext>
            </a:extLst>
          </p:cNvPr>
          <p:cNvGrpSpPr/>
          <p:nvPr/>
        </p:nvGrpSpPr>
        <p:grpSpPr>
          <a:xfrm>
            <a:off x="10167227" y="292049"/>
            <a:ext cx="1831955" cy="1792758"/>
            <a:chOff x="9499423" y="3119078"/>
            <a:chExt cx="2087344" cy="2210644"/>
          </a:xfrm>
        </p:grpSpPr>
        <p:sp>
          <p:nvSpPr>
            <p:cNvPr id="643" name="Google Shape;643;p102">
              <a:extLst>
                <a:ext uri="{FF2B5EF4-FFF2-40B4-BE49-F238E27FC236}">
                  <a16:creationId xmlns:a16="http://schemas.microsoft.com/office/drawing/2014/main" id="{C43657C0-A1F9-F46C-4690-408BD9269D51}"/>
                </a:ext>
              </a:extLst>
            </p:cNvPr>
            <p:cNvSpPr/>
            <p:nvPr/>
          </p:nvSpPr>
          <p:spPr>
            <a:xfrm>
              <a:off x="9499423" y="3119078"/>
              <a:ext cx="2087344" cy="2210644"/>
            </a:xfrm>
            <a:prstGeom prst="ellipse">
              <a:avLst/>
            </a:prstGeom>
            <a:solidFill>
              <a:srgbClr val="4372C3">
                <a:alpha val="49800"/>
              </a:srgbClr>
            </a:solidFill>
            <a:ln w="12700" cap="flat" cmpd="sng">
              <a:solidFill>
                <a:schemeClr val="lt1"/>
              </a:solidFill>
              <a:prstDash val="solid"/>
              <a:miter lim="800000"/>
              <a:headEnd type="none" w="sm" len="sm"/>
              <a:tailEnd type="none" w="sm" len="sm"/>
            </a:ln>
          </p:spPr>
          <p:txBody>
            <a:bodyPr spcFirstLastPara="1" wrap="square" lIns="91433" tIns="91433" rIns="91433" bIns="91433" anchor="ctr" anchorCtr="0">
              <a:noAutofit/>
            </a:bodyPr>
            <a:lstStyle/>
            <a:p>
              <a:endParaRPr/>
            </a:p>
          </p:txBody>
        </p:sp>
        <p:sp>
          <p:nvSpPr>
            <p:cNvPr id="644" name="Google Shape;644;p102">
              <a:extLst>
                <a:ext uri="{FF2B5EF4-FFF2-40B4-BE49-F238E27FC236}">
                  <a16:creationId xmlns:a16="http://schemas.microsoft.com/office/drawing/2014/main" id="{C754A5AC-6A9B-6DA4-7C1D-94A9BD2B0627}"/>
                </a:ext>
              </a:extLst>
            </p:cNvPr>
            <p:cNvSpPr txBox="1"/>
            <p:nvPr/>
          </p:nvSpPr>
          <p:spPr>
            <a:xfrm>
              <a:off x="9649672" y="3545333"/>
              <a:ext cx="1828362" cy="1208058"/>
            </a:xfrm>
            <a:prstGeom prst="rect">
              <a:avLst/>
            </a:prstGeom>
            <a:noFill/>
            <a:ln>
              <a:noFill/>
            </a:ln>
          </p:spPr>
          <p:txBody>
            <a:bodyPr spcFirstLastPara="1" wrap="square" lIns="60967" tIns="60967" rIns="60967" bIns="60967" anchor="ctr" anchorCtr="0">
              <a:noAutofit/>
            </a:bodyPr>
            <a:lstStyle/>
            <a:p>
              <a:pPr algn="ctr">
                <a:lnSpc>
                  <a:spcPct val="90000"/>
                </a:lnSpc>
                <a:buClr>
                  <a:schemeClr val="dk1"/>
                </a:buClr>
                <a:buSzPts val="1500"/>
              </a:pPr>
              <a:r>
                <a:rPr lang="en" sz="1600" b="1" dirty="0">
                  <a:solidFill>
                    <a:schemeClr val="accent1"/>
                  </a:solidFill>
                  <a:latin typeface="Calibri"/>
                  <a:ea typeface="Calibri"/>
                  <a:cs typeface="Calibri"/>
                  <a:sym typeface="Calibri"/>
                </a:rPr>
                <a:t>Outcome</a:t>
              </a:r>
              <a:r>
                <a:rPr lang="en" sz="1200" dirty="0">
                  <a:solidFill>
                    <a:schemeClr val="accent1"/>
                  </a:solidFill>
                  <a:latin typeface="Calibri"/>
                  <a:ea typeface="Calibri"/>
                  <a:cs typeface="Calibri"/>
                  <a:sym typeface="Calibri"/>
                </a:rPr>
                <a:t>- </a:t>
              </a:r>
              <a:r>
                <a:rPr lang="en" sz="1600" b="1" dirty="0">
                  <a:solidFill>
                    <a:schemeClr val="accent1"/>
                  </a:solidFill>
                  <a:latin typeface="Calibri"/>
                  <a:ea typeface="Calibri"/>
                  <a:cs typeface="Calibri"/>
                  <a:sym typeface="Calibri"/>
                </a:rPr>
                <a:t>focused philanthropic purchasing</a:t>
              </a:r>
              <a:endParaRPr sz="1600" b="1" dirty="0">
                <a:solidFill>
                  <a:schemeClr val="accent1"/>
                </a:solidFill>
                <a:latin typeface="Calibri"/>
                <a:ea typeface="Calibri"/>
                <a:cs typeface="Calibri"/>
                <a:sym typeface="Calibri"/>
              </a:endParaRPr>
            </a:p>
          </p:txBody>
        </p:sp>
      </p:grpSp>
      <p:sp>
        <p:nvSpPr>
          <p:cNvPr id="645" name="Google Shape;645;p102">
            <a:extLst>
              <a:ext uri="{FF2B5EF4-FFF2-40B4-BE49-F238E27FC236}">
                <a16:creationId xmlns:a16="http://schemas.microsoft.com/office/drawing/2014/main" id="{EFCEBA85-B7A7-DBC0-70FB-CECC49234089}"/>
              </a:ext>
            </a:extLst>
          </p:cNvPr>
          <p:cNvSpPr txBox="1"/>
          <p:nvPr/>
        </p:nvSpPr>
        <p:spPr>
          <a:xfrm>
            <a:off x="3707053" y="1010367"/>
            <a:ext cx="2931600" cy="906969"/>
          </a:xfrm>
          <a:prstGeom prst="rect">
            <a:avLst/>
          </a:prstGeom>
          <a:noFill/>
          <a:ln>
            <a:noFill/>
          </a:ln>
        </p:spPr>
        <p:txBody>
          <a:bodyPr spcFirstLastPara="1" wrap="square" lIns="76200" tIns="76200" rIns="76200" bIns="76200" anchor="ctr" anchorCtr="0">
            <a:noAutofit/>
          </a:bodyPr>
          <a:lstStyle/>
          <a:p>
            <a:pPr algn="ctr">
              <a:lnSpc>
                <a:spcPct val="90000"/>
              </a:lnSpc>
              <a:buClr>
                <a:schemeClr val="dk1"/>
              </a:buClr>
              <a:buSzPts val="1500"/>
            </a:pPr>
            <a:r>
              <a:rPr lang="en" sz="2400" b="1" dirty="0">
                <a:solidFill>
                  <a:schemeClr val="accent4">
                    <a:lumMod val="60000"/>
                    <a:lumOff val="40000"/>
                  </a:schemeClr>
                </a:solidFill>
                <a:latin typeface="Calibri"/>
                <a:ea typeface="Calibri"/>
                <a:cs typeface="Calibri"/>
                <a:sym typeface="Calibri"/>
              </a:rPr>
              <a:t>Footprint offsetting</a:t>
            </a:r>
            <a:endParaRPr sz="2400" dirty="0">
              <a:solidFill>
                <a:schemeClr val="accent4">
                  <a:lumMod val="60000"/>
                  <a:lumOff val="40000"/>
                </a:schemeClr>
              </a:solidFill>
            </a:endParaRPr>
          </a:p>
        </p:txBody>
      </p:sp>
      <p:sp>
        <p:nvSpPr>
          <p:cNvPr id="3" name="Rectangle 1">
            <a:extLst>
              <a:ext uri="{FF2B5EF4-FFF2-40B4-BE49-F238E27FC236}">
                <a16:creationId xmlns:a16="http://schemas.microsoft.com/office/drawing/2014/main" id="{BD819343-69DE-0D5A-879B-2BCF8B85F02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Colombia's Habitat Banking Regulation (Resolution 1051</a:t>
            </a:r>
          </a:p>
        </p:txBody>
      </p:sp>
      <p:sp>
        <p:nvSpPr>
          <p:cNvPr id="4" name="Rectangle 2">
            <a:extLst>
              <a:ext uri="{FF2B5EF4-FFF2-40B4-BE49-F238E27FC236}">
                <a16:creationId xmlns:a16="http://schemas.microsoft.com/office/drawing/2014/main" id="{6773D16D-5B74-9FF5-3AC3-94DD4DC56AE2}"/>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Colombia's Habitat Banking Regulation (Resolution 1051</a:t>
            </a:r>
          </a:p>
        </p:txBody>
      </p:sp>
    </p:spTree>
    <p:extLst>
      <p:ext uri="{BB962C8B-B14F-4D97-AF65-F5344CB8AC3E}">
        <p14:creationId xmlns:p14="http://schemas.microsoft.com/office/powerpoint/2010/main" val="2247143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26FCA292-B335-7FFD-307D-25017F6209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19" y="288756"/>
            <a:ext cx="2641095" cy="37559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4BED539B-BF60-5BB7-ABD4-DB17BD8DA9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6896" y="288756"/>
            <a:ext cx="2641095" cy="375595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E14FC532-DF49-EF88-8EA1-4A620AF5D7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6126" y="288756"/>
            <a:ext cx="2641095" cy="3755959"/>
          </a:xfrm>
          <a:prstGeom prst="rect">
            <a:avLst/>
          </a:prstGeom>
          <a:noFill/>
          <a:ln w="53975">
            <a:noFill/>
          </a:ln>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3ADAED7B-EE17-0D7C-F958-CAEEAA0469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5356" y="288756"/>
            <a:ext cx="2641095" cy="375595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64B02AB-93B7-6EE9-F638-7BF079CAFB64}"/>
              </a:ext>
            </a:extLst>
          </p:cNvPr>
          <p:cNvSpPr/>
          <p:nvPr/>
        </p:nvSpPr>
        <p:spPr>
          <a:xfrm>
            <a:off x="6025415" y="134754"/>
            <a:ext cx="2926080" cy="4052235"/>
          </a:xfrm>
          <a:prstGeom prst="rect">
            <a:avLst/>
          </a:prstGeom>
          <a:noFill/>
          <a:ln w="38100">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1CD885E-E73F-8369-0598-13487831DBAC}"/>
              </a:ext>
            </a:extLst>
          </p:cNvPr>
          <p:cNvSpPr txBox="1"/>
          <p:nvPr/>
        </p:nvSpPr>
        <p:spPr>
          <a:xfrm>
            <a:off x="277949" y="4555393"/>
            <a:ext cx="8673546" cy="2062103"/>
          </a:xfrm>
          <a:prstGeom prst="rect">
            <a:avLst/>
          </a:prstGeom>
          <a:noFill/>
          <a:ln w="34925">
            <a:solidFill>
              <a:schemeClr val="accent4">
                <a:lumMod val="40000"/>
                <a:lumOff val="60000"/>
              </a:schemeClr>
            </a:solidFill>
          </a:ln>
        </p:spPr>
        <p:txBody>
          <a:bodyPr wrap="square">
            <a:spAutoFit/>
          </a:bodyPr>
          <a:lstStyle/>
          <a:p>
            <a:pPr marL="285750" indent="-285750">
              <a:buFont typeface="Arial" panose="020B0604020202020204" pitchFamily="34" charset="0"/>
              <a:buChar char="•"/>
            </a:pPr>
            <a:r>
              <a:rPr lang="en-US" sz="1600" dirty="0">
                <a:solidFill>
                  <a:schemeClr val="bg1"/>
                </a:solidFill>
              </a:rPr>
              <a:t>Businesses seeking credit market experience in anticipation of regulation</a:t>
            </a:r>
          </a:p>
          <a:p>
            <a:pPr marL="285750" indent="-285750">
              <a:buFont typeface="Arial" panose="020B0604020202020204" pitchFamily="34" charset="0"/>
              <a:buChar char="•"/>
            </a:pPr>
            <a:r>
              <a:rPr lang="en-US" sz="1600" dirty="0">
                <a:solidFill>
                  <a:schemeClr val="bg1"/>
                </a:solidFill>
              </a:rPr>
              <a:t>Voluntary footprint compensation driven by shareholder and stakeholder pressure</a:t>
            </a:r>
          </a:p>
          <a:p>
            <a:pPr marL="285750" indent="-285750">
              <a:buFont typeface="Arial" panose="020B0604020202020204" pitchFamily="34" charset="0"/>
              <a:buChar char="•"/>
            </a:pPr>
            <a:r>
              <a:rPr lang="en-US" sz="1600" dirty="0">
                <a:solidFill>
                  <a:schemeClr val="bg1"/>
                </a:solidFill>
              </a:rPr>
              <a:t>Businesses seeking to mitigate business risk emanating from nature dependencies</a:t>
            </a:r>
          </a:p>
          <a:p>
            <a:pPr marL="285750" indent="-285750">
              <a:buFont typeface="Arial" panose="020B0604020202020204" pitchFamily="34" charset="0"/>
              <a:buChar char="•"/>
            </a:pPr>
            <a:r>
              <a:rPr lang="en-US" sz="1600" dirty="0">
                <a:solidFill>
                  <a:schemeClr val="bg1"/>
                </a:solidFill>
              </a:rPr>
              <a:t>Financial institutions and markets seeking nature positive investments</a:t>
            </a:r>
          </a:p>
          <a:p>
            <a:pPr marL="285750" indent="-285750">
              <a:buFont typeface="Arial" panose="020B0604020202020204" pitchFamily="34" charset="0"/>
              <a:buChar char="•"/>
            </a:pPr>
            <a:r>
              <a:rPr lang="en-US" sz="1600" dirty="0">
                <a:solidFill>
                  <a:schemeClr val="accent4">
                    <a:lumMod val="60000"/>
                    <a:lumOff val="40000"/>
                  </a:schemeClr>
                </a:solidFill>
              </a:rPr>
              <a:t>Businesses seeking to comply with supra-national or national regulatory requirements</a:t>
            </a:r>
          </a:p>
          <a:p>
            <a:pPr marL="285750" indent="-285750">
              <a:buFont typeface="Arial" panose="020B0604020202020204" pitchFamily="34" charset="0"/>
              <a:buChar char="•"/>
            </a:pPr>
            <a:r>
              <a:rPr lang="en-US" sz="1600" dirty="0">
                <a:solidFill>
                  <a:schemeClr val="accent4">
                    <a:lumMod val="60000"/>
                    <a:lumOff val="40000"/>
                  </a:schemeClr>
                </a:solidFill>
              </a:rPr>
              <a:t>Government agencies or development banks implementing policies or regulations</a:t>
            </a:r>
          </a:p>
          <a:p>
            <a:pPr marL="285750" indent="-285750">
              <a:buFont typeface="Arial" panose="020B0604020202020204" pitchFamily="34" charset="0"/>
              <a:buChar char="•"/>
            </a:pPr>
            <a:r>
              <a:rPr lang="en-US" sz="1600" dirty="0">
                <a:solidFill>
                  <a:schemeClr val="bg1"/>
                </a:solidFill>
              </a:rPr>
              <a:t>Retail and individual consumer-facing companies and brands providing value for consumers</a:t>
            </a:r>
          </a:p>
          <a:p>
            <a:pPr marL="285750" indent="-285750">
              <a:buFont typeface="Arial" panose="020B0604020202020204" pitchFamily="34" charset="0"/>
              <a:buChar char="•"/>
            </a:pPr>
            <a:r>
              <a:rPr lang="en-US" sz="1600" dirty="0">
                <a:solidFill>
                  <a:schemeClr val="bg1"/>
                </a:solidFill>
              </a:rPr>
              <a:t>Philanthropists, including foundations</a:t>
            </a:r>
          </a:p>
        </p:txBody>
      </p:sp>
      <p:sp>
        <p:nvSpPr>
          <p:cNvPr id="5" name="Arrow: Down 4">
            <a:extLst>
              <a:ext uri="{FF2B5EF4-FFF2-40B4-BE49-F238E27FC236}">
                <a16:creationId xmlns:a16="http://schemas.microsoft.com/office/drawing/2014/main" id="{78122AC8-0F76-C412-D9B5-2982C25875D7}"/>
              </a:ext>
            </a:extLst>
          </p:cNvPr>
          <p:cNvSpPr/>
          <p:nvPr/>
        </p:nvSpPr>
        <p:spPr>
          <a:xfrm>
            <a:off x="7237881" y="4209248"/>
            <a:ext cx="258792" cy="298747"/>
          </a:xfrm>
          <a:prstGeom prst="downArrow">
            <a:avLst/>
          </a:prstGeom>
          <a:solidFill>
            <a:schemeClr val="accent4">
              <a:lumMod val="40000"/>
              <a:lumOff val="60000"/>
            </a:schemeClr>
          </a:solid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8" name="Picture 10">
            <a:extLst>
              <a:ext uri="{FF2B5EF4-FFF2-40B4-BE49-F238E27FC236}">
                <a16:creationId xmlns:a16="http://schemas.microsoft.com/office/drawing/2014/main" id="{C36418FE-AE21-E5A9-A8F0-593103162B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13594" y="6078346"/>
            <a:ext cx="2504618" cy="53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362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pic>
        <p:nvPicPr>
          <p:cNvPr id="688" name="Google Shape;688;p110"/>
          <p:cNvPicPr preferRelativeResize="0"/>
          <p:nvPr/>
        </p:nvPicPr>
        <p:blipFill>
          <a:blip r:embed="rId3">
            <a:alphaModFix/>
            <a:extLst>
              <a:ext uri="{28A0092B-C50C-407E-A947-70E740481C1C}">
                <a14:useLocalDpi xmlns:a14="http://schemas.microsoft.com/office/drawing/2010/main" val="0"/>
              </a:ext>
            </a:extLst>
          </a:blip>
          <a:stretch>
            <a:fillRect/>
          </a:stretch>
        </p:blipFill>
        <p:spPr>
          <a:xfrm>
            <a:off x="0" y="3"/>
            <a:ext cx="12259377" cy="6857997"/>
          </a:xfrm>
          <a:prstGeom prst="rect">
            <a:avLst/>
          </a:prstGeom>
          <a:noFill/>
          <a:ln>
            <a:noFill/>
          </a:ln>
        </p:spPr>
      </p:pic>
      <p:sp>
        <p:nvSpPr>
          <p:cNvPr id="689" name="Google Shape;689;p110"/>
          <p:cNvSpPr txBox="1"/>
          <p:nvPr/>
        </p:nvSpPr>
        <p:spPr>
          <a:xfrm>
            <a:off x="4728800" y="6210000"/>
            <a:ext cx="8490400" cy="540000"/>
          </a:xfrm>
          <a:prstGeom prst="rect">
            <a:avLst/>
          </a:prstGeom>
          <a:noFill/>
          <a:ln>
            <a:noFill/>
          </a:ln>
        </p:spPr>
        <p:txBody>
          <a:bodyPr spcFirstLastPara="1" wrap="square" lIns="121900" tIns="121900" rIns="121900" bIns="121900" anchor="t" anchorCtr="0">
            <a:noAutofit/>
          </a:bodyPr>
          <a:lstStyle/>
          <a:p>
            <a:pPr>
              <a:lnSpc>
                <a:spcPct val="115000"/>
              </a:lnSpc>
            </a:pPr>
            <a:r>
              <a:rPr lang="en" sz="1333">
                <a:solidFill>
                  <a:schemeClr val="dk2"/>
                </a:solidFill>
              </a:rPr>
              <a:t>Pollination Group, Oct 2023</a:t>
            </a:r>
            <a:endParaRPr sz="1333">
              <a:solidFill>
                <a:schemeClr val="dk2"/>
              </a:solidFill>
            </a:endParaRPr>
          </a:p>
          <a:p>
            <a:pPr>
              <a:lnSpc>
                <a:spcPct val="115000"/>
              </a:lnSpc>
              <a:buClr>
                <a:schemeClr val="dk1"/>
              </a:buClr>
              <a:buSzPts val="1100"/>
            </a:pPr>
            <a:r>
              <a:rPr lang="en" sz="1333">
                <a:solidFill>
                  <a:schemeClr val="dk2"/>
                </a:solidFill>
              </a:rPr>
              <a:t>State of Voluntary Biodiversity Credit Markets: A Global Review of Biodiversity Credit Schemes</a:t>
            </a:r>
            <a:endParaRPr sz="1333">
              <a:solidFill>
                <a:schemeClr val="dk2"/>
              </a:solidFill>
            </a:endParaRPr>
          </a:p>
          <a:p>
            <a:endParaRPr sz="2400">
              <a:solidFill>
                <a:schemeClr val="dk2"/>
              </a:solidFill>
            </a:endParaRPr>
          </a:p>
        </p:txBody>
      </p:sp>
      <p:grpSp>
        <p:nvGrpSpPr>
          <p:cNvPr id="6" name="Group 5">
            <a:extLst>
              <a:ext uri="{FF2B5EF4-FFF2-40B4-BE49-F238E27FC236}">
                <a16:creationId xmlns:a16="http://schemas.microsoft.com/office/drawing/2014/main" id="{B19723E3-02AD-2252-94A7-441F0B77433A}"/>
              </a:ext>
            </a:extLst>
          </p:cNvPr>
          <p:cNvGrpSpPr/>
          <p:nvPr/>
        </p:nvGrpSpPr>
        <p:grpSpPr>
          <a:xfrm>
            <a:off x="81816" y="719841"/>
            <a:ext cx="154004" cy="929513"/>
            <a:chOff x="81816" y="719841"/>
            <a:chExt cx="154004" cy="929513"/>
          </a:xfrm>
        </p:grpSpPr>
        <p:sp>
          <p:nvSpPr>
            <p:cNvPr id="2" name="Oval 1">
              <a:extLst>
                <a:ext uri="{FF2B5EF4-FFF2-40B4-BE49-F238E27FC236}">
                  <a16:creationId xmlns:a16="http://schemas.microsoft.com/office/drawing/2014/main" id="{9742F3B4-5221-D014-B350-02FF4E82BA74}"/>
                </a:ext>
              </a:extLst>
            </p:cNvPr>
            <p:cNvSpPr/>
            <p:nvPr/>
          </p:nvSpPr>
          <p:spPr>
            <a:xfrm>
              <a:off x="81816" y="719841"/>
              <a:ext cx="154004" cy="154004"/>
            </a:xfrm>
            <a:prstGeom prst="ellipse">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A24B04E6-32B7-535F-B987-251A1314428A}"/>
                </a:ext>
              </a:extLst>
            </p:cNvPr>
            <p:cNvSpPr/>
            <p:nvPr/>
          </p:nvSpPr>
          <p:spPr>
            <a:xfrm>
              <a:off x="81816" y="978344"/>
              <a:ext cx="154004" cy="154004"/>
            </a:xfrm>
            <a:prstGeom prst="ellipse">
              <a:avLst/>
            </a:prstGeom>
            <a:solidFill>
              <a:schemeClr val="accent5">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D285F886-E543-49F3-E051-F8E704315345}"/>
                </a:ext>
              </a:extLst>
            </p:cNvPr>
            <p:cNvSpPr/>
            <p:nvPr/>
          </p:nvSpPr>
          <p:spPr>
            <a:xfrm>
              <a:off x="81816" y="1236847"/>
              <a:ext cx="154004" cy="154004"/>
            </a:xfrm>
            <a:prstGeom prst="ellipse">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941579B1-DBCA-AB4D-DD0D-45FDA59414E2}"/>
                </a:ext>
              </a:extLst>
            </p:cNvPr>
            <p:cNvSpPr/>
            <p:nvPr/>
          </p:nvSpPr>
          <p:spPr>
            <a:xfrm>
              <a:off x="81816" y="1495350"/>
              <a:ext cx="154004" cy="154004"/>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CEE41D38-B735-C9EA-D0C4-782C050A5597}"/>
              </a:ext>
            </a:extLst>
          </p:cNvPr>
          <p:cNvSpPr txBox="1"/>
          <p:nvPr/>
        </p:nvSpPr>
        <p:spPr>
          <a:xfrm>
            <a:off x="317636" y="593739"/>
            <a:ext cx="2415941" cy="1138773"/>
          </a:xfrm>
          <a:prstGeom prst="rect">
            <a:avLst/>
          </a:prstGeom>
          <a:noFill/>
        </p:spPr>
        <p:txBody>
          <a:bodyPr wrap="square" rtlCol="0">
            <a:spAutoFit/>
          </a:bodyPr>
          <a:lstStyle/>
          <a:p>
            <a:r>
              <a:rPr lang="en-US" sz="1700" dirty="0"/>
              <a:t>Private sector</a:t>
            </a:r>
          </a:p>
          <a:p>
            <a:r>
              <a:rPr lang="en-US" sz="1700" dirty="0"/>
              <a:t>Government-led</a:t>
            </a:r>
          </a:p>
          <a:p>
            <a:r>
              <a:rPr lang="en-US" sz="1700" dirty="0"/>
              <a:t>University-led</a:t>
            </a:r>
          </a:p>
          <a:p>
            <a:r>
              <a:rPr lang="en-US" sz="1700" dirty="0"/>
              <a:t>Independent standards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CB2F38821A47488B8B7D1992D4923E" ma:contentTypeVersion="15" ma:contentTypeDescription="Create a new document." ma:contentTypeScope="" ma:versionID="12d183b387bf0eeb6cc9a752e3a3f370">
  <xsd:schema xmlns:xsd="http://www.w3.org/2001/XMLSchema" xmlns:xs="http://www.w3.org/2001/XMLSchema" xmlns:p="http://schemas.microsoft.com/office/2006/metadata/properties" xmlns:ns2="2f65fabf-6b48-456b-bb4e-df723f7ceaaf" xmlns:ns3="8a604e4b-9aff-49c7-9b5a-20017f89accb" targetNamespace="http://schemas.microsoft.com/office/2006/metadata/properties" ma:root="true" ma:fieldsID="2d0301587f185b53e80f03f3f95a3bd7" ns2:_="" ns3:_="">
    <xsd:import namespace="2f65fabf-6b48-456b-bb4e-df723f7ceaaf"/>
    <xsd:import namespace="8a604e4b-9aff-49c7-9b5a-20017f89acc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65fabf-6b48-456b-bb4e-df723f7cea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240a789-e39c-47d2-b75c-13bce7946574"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a604e4b-9aff-49c7-9b5a-20017f89accb"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bcde96c6-67c0-4544-b234-806042566198}" ma:internalName="TaxCatchAll" ma:showField="CatchAllData" ma:web="8a604e4b-9aff-49c7-9b5a-20017f89accb">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f65fabf-6b48-456b-bb4e-df723f7ceaaf">
      <Terms xmlns="http://schemas.microsoft.com/office/infopath/2007/PartnerControls"/>
    </lcf76f155ced4ddcb4097134ff3c332f>
    <TaxCatchAll xmlns="8a604e4b-9aff-49c7-9b5a-20017f89accb" xsi:nil="true"/>
  </documentManagement>
</p:properties>
</file>

<file path=customXml/itemProps1.xml><?xml version="1.0" encoding="utf-8"?>
<ds:datastoreItem xmlns:ds="http://schemas.openxmlformats.org/officeDocument/2006/customXml" ds:itemID="{92388BEA-860C-489F-AF89-9B94274E42BE}"/>
</file>

<file path=customXml/itemProps2.xml><?xml version="1.0" encoding="utf-8"?>
<ds:datastoreItem xmlns:ds="http://schemas.openxmlformats.org/officeDocument/2006/customXml" ds:itemID="{F55141D9-BF37-4845-8EFE-744CABD878F1}"/>
</file>

<file path=customXml/itemProps3.xml><?xml version="1.0" encoding="utf-8"?>
<ds:datastoreItem xmlns:ds="http://schemas.openxmlformats.org/officeDocument/2006/customXml" ds:itemID="{68F4F596-70D4-4575-A5D4-8563051A6E19}"/>
</file>

<file path=docProps/app.xml><?xml version="1.0" encoding="utf-8"?>
<Properties xmlns="http://schemas.openxmlformats.org/officeDocument/2006/extended-properties" xmlns:vt="http://schemas.openxmlformats.org/officeDocument/2006/docPropsVTypes">
  <TotalTime>2330</TotalTime>
  <Words>1626</Words>
  <Application>Microsoft Office PowerPoint</Application>
  <PresentationFormat>Bredbild</PresentationFormat>
  <Paragraphs>195</Paragraphs>
  <Slides>18</Slides>
  <Notes>5</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18</vt:i4>
      </vt:variant>
    </vt:vector>
  </HeadingPairs>
  <TitlesOfParts>
    <vt:vector size="25" baseType="lpstr">
      <vt:lpstr>Arial</vt:lpstr>
      <vt:lpstr>Calibri</vt:lpstr>
      <vt:lpstr>Calibri Light</vt:lpstr>
      <vt:lpstr>Nib Pro Light</vt:lpstr>
      <vt:lpstr>Open Sans</vt:lpstr>
      <vt:lpstr>Roboto</vt:lpstr>
      <vt:lpstr>Office Theme</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Biodiversity Credits Principles low-risk nature projects</vt:lpstr>
      <vt:lpstr>PowerPoint-presentation</vt:lpstr>
      <vt:lpstr>Global Biodiversity Metric</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Timothy Male</dc:creator>
  <cp:lastModifiedBy>Maria Hedblom</cp:lastModifiedBy>
  <cp:revision>12</cp:revision>
  <dcterms:created xsi:type="dcterms:W3CDTF">2023-01-09T22:49:17Z</dcterms:created>
  <dcterms:modified xsi:type="dcterms:W3CDTF">2025-01-21T21:55:55Z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0x01010029CB2F38821A47488B8B7D1992D4923E</vt:lpwstr>
  </property>
  <property fmtid="{D5CDD505-2E9C-101B-9397-08002B2CF9AE}" pid="3" name="MediaServiceImageTags">
    <vt:lpwstr/>
  </property>
</Properties>
</file>